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4" r:id="rId6"/>
    <p:sldId id="259" r:id="rId7"/>
    <p:sldId id="265" r:id="rId8"/>
    <p:sldId id="260" r:id="rId9"/>
    <p:sldId id="261" r:id="rId10"/>
    <p:sldId id="262"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7" autoAdjust="0"/>
    <p:restoredTop sz="94660"/>
  </p:normalViewPr>
  <p:slideViewPr>
    <p:cSldViewPr snapToGrid="0">
      <p:cViewPr varScale="1">
        <p:scale>
          <a:sx n="56" d="100"/>
          <a:sy n="56" d="100"/>
        </p:scale>
        <p:origin x="5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CFF3D84-648A-422F-9CCA-D8D76F8AC344}" type="datetimeFigureOut">
              <a:rPr lang="tr-TR" smtClean="0"/>
              <a:t>15.5.2016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166066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FF3D84-648A-422F-9CCA-D8D76F8AC344}" type="datetimeFigureOut">
              <a:rPr lang="tr-TR" smtClean="0"/>
              <a:t>15.5.2016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322309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FF3D84-648A-422F-9CCA-D8D76F8AC344}" type="datetimeFigureOut">
              <a:rPr lang="tr-TR" smtClean="0"/>
              <a:t>15.5.2016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163664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FF3D84-648A-422F-9CCA-D8D76F8AC344}" type="datetimeFigureOut">
              <a:rPr lang="tr-TR" smtClean="0"/>
              <a:t>15.5.2016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407066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CFF3D84-648A-422F-9CCA-D8D76F8AC344}" type="datetimeFigureOut">
              <a:rPr lang="tr-TR" smtClean="0"/>
              <a:t>15.5.2016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4152196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CFF3D84-648A-422F-9CCA-D8D76F8AC344}" type="datetimeFigureOut">
              <a:rPr lang="tr-TR" smtClean="0"/>
              <a:t>15.5.2016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13420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CFF3D84-648A-422F-9CCA-D8D76F8AC344}" type="datetimeFigureOut">
              <a:rPr lang="tr-TR" smtClean="0"/>
              <a:t>15.5.2016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45750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CFF3D84-648A-422F-9CCA-D8D76F8AC344}" type="datetimeFigureOut">
              <a:rPr lang="tr-TR" smtClean="0"/>
              <a:t>15.5.2016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1853189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CFF3D84-648A-422F-9CCA-D8D76F8AC344}" type="datetimeFigureOut">
              <a:rPr lang="tr-TR" smtClean="0"/>
              <a:t>15.5.2016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163005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FF3D84-648A-422F-9CCA-D8D76F8AC344}" type="datetimeFigureOut">
              <a:rPr lang="tr-TR" smtClean="0"/>
              <a:t>15.5.2016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361421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FF3D84-648A-422F-9CCA-D8D76F8AC344}" type="datetimeFigureOut">
              <a:rPr lang="tr-TR" smtClean="0"/>
              <a:t>15.5.2016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EB96CE-4DEE-4AED-BD87-28E71221DA6A}" type="slidenum">
              <a:rPr lang="tr-TR" smtClean="0"/>
              <a:t>‹#›</a:t>
            </a:fld>
            <a:endParaRPr lang="tr-TR"/>
          </a:p>
        </p:txBody>
      </p:sp>
    </p:spTree>
    <p:extLst>
      <p:ext uri="{BB962C8B-B14F-4D97-AF65-F5344CB8AC3E}">
        <p14:creationId xmlns:p14="http://schemas.microsoft.com/office/powerpoint/2010/main" val="501563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F3D84-648A-422F-9CCA-D8D76F8AC344}" type="datetimeFigureOut">
              <a:rPr lang="tr-TR" smtClean="0"/>
              <a:t>15.5.2016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B96CE-4DEE-4AED-BD87-28E71221DA6A}" type="slidenum">
              <a:rPr lang="tr-TR" smtClean="0"/>
              <a:t>‹#›</a:t>
            </a:fld>
            <a:endParaRPr lang="tr-TR"/>
          </a:p>
        </p:txBody>
      </p:sp>
    </p:spTree>
    <p:extLst>
      <p:ext uri="{BB962C8B-B14F-4D97-AF65-F5344CB8AC3E}">
        <p14:creationId xmlns:p14="http://schemas.microsoft.com/office/powerpoint/2010/main" val="60151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470" y="-198288"/>
            <a:ext cx="9144000" cy="2182363"/>
          </a:xfrm>
        </p:spPr>
        <p:txBody>
          <a:bodyPr/>
          <a:lstStyle/>
          <a:p>
            <a:r>
              <a:rPr lang="tr-TR" dirty="0" err="1" smtClean="0"/>
              <a:t>Çözülemiyen</a:t>
            </a:r>
            <a:r>
              <a:rPr lang="tr-TR" dirty="0" smtClean="0"/>
              <a:t> Matematik Soruları</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9584" y="1984075"/>
            <a:ext cx="9287771" cy="4382218"/>
          </a:xfrm>
          <a:prstGeom prst="rect">
            <a:avLst/>
          </a:prstGeom>
        </p:spPr>
      </p:pic>
    </p:spTree>
    <p:extLst>
      <p:ext uri="{BB962C8B-B14F-4D97-AF65-F5344CB8AC3E}">
        <p14:creationId xmlns:p14="http://schemas.microsoft.com/office/powerpoint/2010/main" val="3540733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2754" y="2260122"/>
            <a:ext cx="8195095" cy="1777040"/>
          </a:xfrm>
        </p:spPr>
      </p:pic>
      <p:sp>
        <p:nvSpPr>
          <p:cNvPr id="5" name="Dikdörtgen 4"/>
          <p:cNvSpPr/>
          <p:nvPr/>
        </p:nvSpPr>
        <p:spPr>
          <a:xfrm>
            <a:off x="396816" y="520402"/>
            <a:ext cx="11559396" cy="1200329"/>
          </a:xfrm>
          <a:prstGeom prst="rect">
            <a:avLst/>
          </a:prstGeom>
        </p:spPr>
        <p:txBody>
          <a:bodyPr wrap="square">
            <a:spAutoFit/>
          </a:bodyPr>
          <a:lstStyle/>
          <a:p>
            <a:r>
              <a:rPr lang="tr-TR" b="0" i="0" dirty="0" smtClean="0">
                <a:solidFill>
                  <a:srgbClr val="222222"/>
                </a:solidFill>
                <a:effectLst/>
                <a:latin typeface="PT Sans"/>
              </a:rPr>
              <a:t>Matematikte kendisine ve ancak 1'e bölünebilen sayıların, yani "</a:t>
            </a:r>
            <a:r>
              <a:rPr lang="tr-TR" b="1" i="0" dirty="0" smtClean="0">
                <a:solidFill>
                  <a:srgbClr val="222222"/>
                </a:solidFill>
                <a:effectLst/>
                <a:latin typeface="PT Sans"/>
              </a:rPr>
              <a:t>asal sayılar</a:t>
            </a:r>
            <a:r>
              <a:rPr lang="tr-TR" b="0" i="0" dirty="0" smtClean="0">
                <a:solidFill>
                  <a:srgbClr val="222222"/>
                </a:solidFill>
                <a:effectLst/>
                <a:latin typeface="PT Sans"/>
              </a:rPr>
              <a:t>" dediğimiz sayıların (2,3,5,7...) bir düzeni yoktur. Bu sayıların sıralanış şekilleri birbirlerinden bağımsız bir şekildedir ve matematiğin şu an kabul gören kuralına göre belirli bir düzenleri yoktur. Asal sayıların düzenini açıklamak adına yazılmış bir hipotez olan </a:t>
            </a:r>
            <a:r>
              <a:rPr lang="tr-TR" b="0" i="0" dirty="0" err="1" smtClean="0">
                <a:solidFill>
                  <a:srgbClr val="222222"/>
                </a:solidFill>
                <a:effectLst/>
                <a:latin typeface="PT Sans"/>
              </a:rPr>
              <a:t>Riemann</a:t>
            </a:r>
            <a:r>
              <a:rPr lang="tr-TR" b="0" i="0" dirty="0" smtClean="0">
                <a:solidFill>
                  <a:srgbClr val="222222"/>
                </a:solidFill>
                <a:effectLst/>
                <a:latin typeface="PT Sans"/>
              </a:rPr>
              <a:t> hipotezi, bu sayıların kabul edilenin aksine belirli bir düzende çoğaldığını belirtir.</a:t>
            </a:r>
            <a:endParaRPr lang="tr-TR" dirty="0"/>
          </a:p>
        </p:txBody>
      </p:sp>
      <p:sp>
        <p:nvSpPr>
          <p:cNvPr id="6" name="Dikdörtgen 5"/>
          <p:cNvSpPr/>
          <p:nvPr/>
        </p:nvSpPr>
        <p:spPr>
          <a:xfrm>
            <a:off x="396816" y="4661005"/>
            <a:ext cx="11559396" cy="1477328"/>
          </a:xfrm>
          <a:prstGeom prst="rect">
            <a:avLst/>
          </a:prstGeom>
        </p:spPr>
        <p:txBody>
          <a:bodyPr wrap="square">
            <a:spAutoFit/>
          </a:bodyPr>
          <a:lstStyle/>
          <a:p>
            <a:r>
              <a:rPr lang="tr-TR" b="0" i="0" dirty="0" err="1" smtClean="0">
                <a:solidFill>
                  <a:srgbClr val="222222"/>
                </a:solidFill>
                <a:effectLst/>
                <a:latin typeface="PT Sans"/>
              </a:rPr>
              <a:t>Riemann</a:t>
            </a:r>
            <a:r>
              <a:rPr lang="tr-TR" b="0" i="0" dirty="0" smtClean="0">
                <a:solidFill>
                  <a:srgbClr val="222222"/>
                </a:solidFill>
                <a:effectLst/>
                <a:latin typeface="PT Sans"/>
              </a:rPr>
              <a:t> hipotezi ilk 1.500.000.000 çözüm için sınanmıştır ancak hipotezin doğru çözülebilmesi için tüm çözümlerinin doğru olması gerekmektedir. 1 yanlış çözüm dahi bütün hipotezin doğrulunun kesinliğini bozar. Bu hipotez üzerinde çalışmalar yürüten Nijeryalı profesör</a:t>
            </a:r>
            <a:r>
              <a:rPr lang="tr-TR" b="1" i="0" dirty="0" smtClean="0">
                <a:solidFill>
                  <a:srgbClr val="222222"/>
                </a:solidFill>
                <a:effectLst/>
                <a:latin typeface="PT Sans"/>
              </a:rPr>
              <a:t> Dr. </a:t>
            </a:r>
            <a:r>
              <a:rPr lang="tr-TR" b="1" i="0" dirty="0" err="1" smtClean="0">
                <a:solidFill>
                  <a:srgbClr val="222222"/>
                </a:solidFill>
                <a:effectLst/>
                <a:latin typeface="PT Sans"/>
              </a:rPr>
              <a:t>Opeyemi</a:t>
            </a:r>
            <a:r>
              <a:rPr lang="tr-TR" b="1" i="0" dirty="0" smtClean="0">
                <a:solidFill>
                  <a:srgbClr val="222222"/>
                </a:solidFill>
                <a:effectLst/>
                <a:latin typeface="PT Sans"/>
              </a:rPr>
              <a:t> </a:t>
            </a:r>
            <a:r>
              <a:rPr lang="tr-TR" b="1" i="0" dirty="0" err="1" smtClean="0">
                <a:solidFill>
                  <a:srgbClr val="222222"/>
                </a:solidFill>
                <a:effectLst/>
                <a:latin typeface="PT Sans"/>
              </a:rPr>
              <a:t>Enoch</a:t>
            </a:r>
            <a:r>
              <a:rPr lang="tr-TR" b="0" i="0" dirty="0" smtClean="0">
                <a:solidFill>
                  <a:srgbClr val="222222"/>
                </a:solidFill>
                <a:effectLst/>
                <a:latin typeface="PT Sans"/>
              </a:rPr>
              <a:t>, hipotezi çözdüğüne inanıyor. Hipotezde bazı yanlışlıkları düzeltmekle birlikte doğru halini yarattığını savunan Dr. </a:t>
            </a:r>
            <a:r>
              <a:rPr lang="tr-TR" b="0" i="0" dirty="0" err="1" smtClean="0">
                <a:solidFill>
                  <a:srgbClr val="222222"/>
                </a:solidFill>
                <a:effectLst/>
                <a:latin typeface="PT Sans"/>
              </a:rPr>
              <a:t>Opeyemi</a:t>
            </a:r>
            <a:r>
              <a:rPr lang="tr-TR" b="0" i="0" dirty="0" smtClean="0">
                <a:solidFill>
                  <a:srgbClr val="222222"/>
                </a:solidFill>
                <a:effectLst/>
                <a:latin typeface="PT Sans"/>
              </a:rPr>
              <a:t> </a:t>
            </a:r>
            <a:r>
              <a:rPr lang="tr-TR" b="0" i="0" dirty="0" err="1" smtClean="0">
                <a:solidFill>
                  <a:srgbClr val="222222"/>
                </a:solidFill>
                <a:effectLst/>
                <a:latin typeface="PT Sans"/>
              </a:rPr>
              <a:t>Enoch</a:t>
            </a:r>
            <a:r>
              <a:rPr lang="tr-TR" b="0" i="0" dirty="0" smtClean="0">
                <a:solidFill>
                  <a:srgbClr val="222222"/>
                </a:solidFill>
                <a:effectLst/>
                <a:latin typeface="PT Sans"/>
              </a:rPr>
              <a:t>, geçmişte yapılan bu yanlışların doğru kabul edilmesiyle günümüze kadar gelmiş olduklarını düşündüğünü belirtti.</a:t>
            </a:r>
            <a:endParaRPr lang="tr-TR" dirty="0"/>
          </a:p>
        </p:txBody>
      </p:sp>
    </p:spTree>
    <p:extLst>
      <p:ext uri="{BB962C8B-B14F-4D97-AF65-F5344CB8AC3E}">
        <p14:creationId xmlns:p14="http://schemas.microsoft.com/office/powerpoint/2010/main" val="3807138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Berkan Ateş </a:t>
            </a:r>
            <a:endParaRPr lang="tr-TR" dirty="0"/>
          </a:p>
        </p:txBody>
      </p:sp>
      <p:sp>
        <p:nvSpPr>
          <p:cNvPr id="3" name="İçerik Yer Tutucusu 2"/>
          <p:cNvSpPr>
            <a:spLocks noGrp="1"/>
          </p:cNvSpPr>
          <p:nvPr>
            <p:ph idx="1"/>
          </p:nvPr>
        </p:nvSpPr>
        <p:spPr/>
        <p:txBody>
          <a:bodyPr/>
          <a:lstStyle/>
          <a:p>
            <a:pPr marL="0" indent="0">
              <a:buNone/>
            </a:pPr>
            <a:r>
              <a:rPr lang="tr-TR" dirty="0" smtClean="0"/>
              <a:t>: 9/E</a:t>
            </a:r>
          </a:p>
          <a:p>
            <a:pPr marL="0" indent="0">
              <a:buNone/>
            </a:pPr>
            <a:r>
              <a:rPr lang="tr-TR" dirty="0"/>
              <a:t>NO: 1216</a:t>
            </a:r>
          </a:p>
          <a:p>
            <a:pPr marL="0" indent="0">
              <a:buNone/>
            </a:pPr>
            <a:endParaRPr lang="tr-TR" dirty="0"/>
          </a:p>
        </p:txBody>
      </p:sp>
    </p:spTree>
    <p:extLst>
      <p:ext uri="{BB962C8B-B14F-4D97-AF65-F5344CB8AC3E}">
        <p14:creationId xmlns:p14="http://schemas.microsoft.com/office/powerpoint/2010/main" val="91050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a:t>
            </a:r>
            <a:r>
              <a:rPr lang="tr-TR" b="1" dirty="0" err="1"/>
              <a:t>Goldbach</a:t>
            </a:r>
            <a:r>
              <a:rPr lang="tr-TR" b="1" dirty="0"/>
              <a:t> Kestirimi</a:t>
            </a:r>
            <a:endParaRPr lang="tr-TR" dirty="0"/>
          </a:p>
        </p:txBody>
      </p:sp>
      <p:sp>
        <p:nvSpPr>
          <p:cNvPr id="3" name="İçerik Yer Tutucusu 2"/>
          <p:cNvSpPr>
            <a:spLocks noGrp="1"/>
          </p:cNvSpPr>
          <p:nvPr>
            <p:ph idx="1"/>
          </p:nvPr>
        </p:nvSpPr>
        <p:spPr/>
        <p:txBody>
          <a:bodyPr>
            <a:normAutofit lnSpcReduction="10000"/>
          </a:bodyPr>
          <a:lstStyle/>
          <a:p>
            <a:pPr fontAlgn="base"/>
            <a:r>
              <a:rPr lang="tr-TR" b="1" dirty="0"/>
              <a:t>1742’de </a:t>
            </a:r>
            <a:r>
              <a:rPr lang="tr-TR" b="1" dirty="0" err="1"/>
              <a:t>Goldbach</a:t>
            </a:r>
            <a:r>
              <a:rPr lang="tr-TR" b="1" dirty="0"/>
              <a:t>, </a:t>
            </a:r>
            <a:r>
              <a:rPr lang="tr-TR" b="1" dirty="0" err="1"/>
              <a:t>Euler’e</a:t>
            </a:r>
            <a:r>
              <a:rPr lang="tr-TR" b="1" dirty="0"/>
              <a:t> yazdığı bir mektupta “2’den büyük her çift sayı, iki asal sayının toplamı şeklinde ifade edilebilir” önermesinin, ya doğru olduğunu ispatlamasını ya da bunu sağlamayan bir örnek göstererek yanlış olduğunu ispatlamasını istedi. </a:t>
            </a:r>
            <a:r>
              <a:rPr lang="tr-TR" b="1" dirty="0" err="1"/>
              <a:t>Goldbach</a:t>
            </a:r>
            <a:r>
              <a:rPr lang="tr-TR" b="1" dirty="0"/>
              <a:t> kestirimi olarak bilinen bu hipotezle asal sayılar dünyasına yeni bir heyecan geldi. Bu heyecan o gün bugündür tüm </a:t>
            </a:r>
            <a:r>
              <a:rPr lang="tr-TR" b="1" dirty="0" err="1"/>
              <a:t>matematikseverleri</a:t>
            </a:r>
            <a:r>
              <a:rPr lang="tr-TR" b="1" dirty="0"/>
              <a:t> sardı. Yine de henüz bir cevap bulunamadı.</a:t>
            </a:r>
            <a:endParaRPr lang="tr-TR" dirty="0"/>
          </a:p>
          <a:p>
            <a:pPr fontAlgn="base"/>
            <a:r>
              <a:rPr lang="tr-TR" b="1" dirty="0"/>
              <a:t>Ayrıca, 2’den başlayarak her çift sayıya 3 sayısı (ki bu bir asal sayı) ekleyerek tek sayılar kümesi elde edilebildiğine göre (örneğin: 5=2+3; 7=4+3; 9=6+3…) her çift sayı 2 asal sayının toplamı ise her tek sayı da üç asal sayının toplamıdır denilebilir. Bu ifade de zayıf (ya da tek) </a:t>
            </a:r>
            <a:r>
              <a:rPr lang="tr-TR" b="1" dirty="0" err="1"/>
              <a:t>Goldbach</a:t>
            </a:r>
            <a:r>
              <a:rPr lang="tr-TR" b="1" dirty="0"/>
              <a:t> kestirimi olarak bilinir. Henüz bunun da bir yanıtı yok.</a:t>
            </a:r>
            <a:endParaRPr lang="tr-TR" dirty="0"/>
          </a:p>
          <a:p>
            <a:endParaRPr lang="tr-TR" dirty="0"/>
          </a:p>
        </p:txBody>
      </p:sp>
    </p:spTree>
    <p:extLst>
      <p:ext uri="{BB962C8B-B14F-4D97-AF65-F5344CB8AC3E}">
        <p14:creationId xmlns:p14="http://schemas.microsoft.com/office/powerpoint/2010/main" val="2797236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3387" y="875701"/>
            <a:ext cx="10905225" cy="5283276"/>
          </a:xfrm>
        </p:spPr>
      </p:pic>
    </p:spTree>
    <p:extLst>
      <p:ext uri="{BB962C8B-B14F-4D97-AF65-F5344CB8AC3E}">
        <p14:creationId xmlns:p14="http://schemas.microsoft.com/office/powerpoint/2010/main" val="361657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 Asal Sayılardan Karışık</a:t>
            </a:r>
            <a:endParaRPr lang="tr-TR" dirty="0"/>
          </a:p>
        </p:txBody>
      </p:sp>
      <p:sp>
        <p:nvSpPr>
          <p:cNvPr id="3" name="İçerik Yer Tutucusu 2"/>
          <p:cNvSpPr>
            <a:spLocks noGrp="1"/>
          </p:cNvSpPr>
          <p:nvPr>
            <p:ph idx="1"/>
          </p:nvPr>
        </p:nvSpPr>
        <p:spPr/>
        <p:txBody>
          <a:bodyPr>
            <a:normAutofit fontScale="47500" lnSpcReduction="20000"/>
          </a:bodyPr>
          <a:lstStyle/>
          <a:p>
            <a:pPr fontAlgn="base"/>
            <a:r>
              <a:rPr lang="tr-TR" b="1" dirty="0"/>
              <a:t>Asal sayılara ilişkin pek çok bilgi henüz gün ışığına çıkmadı. Bunun yanı sıra ortaya atılmış ama ispatlanmamış pek çok da kestirim var. İşte bunlardan birkaçı:</a:t>
            </a:r>
            <a:endParaRPr lang="tr-TR" dirty="0"/>
          </a:p>
          <a:p>
            <a:pPr fontAlgn="base"/>
            <a:r>
              <a:rPr lang="tr-TR" b="1" dirty="0"/>
              <a:t>• n2 ve (n + 1)2 arasında daima bir asal var mıdır?</a:t>
            </a:r>
            <a:endParaRPr lang="tr-TR" dirty="0"/>
          </a:p>
          <a:p>
            <a:pPr fontAlgn="base"/>
            <a:r>
              <a:rPr lang="tr-TR" b="1" dirty="0"/>
              <a:t>• İkiz Asallar: İkiz asallar yani aralarındaki fark 2 olan asallar sonsuz tane midir?</a:t>
            </a:r>
            <a:endParaRPr lang="tr-TR" dirty="0"/>
          </a:p>
          <a:p>
            <a:pPr fontAlgn="base"/>
            <a:r>
              <a:rPr lang="tr-TR" b="1" dirty="0"/>
              <a:t>(3, 5), (5, 7), (11, 13), (17, 19), (29, 31), (41, 43). ..???</a:t>
            </a:r>
            <a:endParaRPr lang="tr-TR" dirty="0"/>
          </a:p>
          <a:p>
            <a:pPr fontAlgn="base"/>
            <a:r>
              <a:rPr lang="tr-TR" b="1" dirty="0"/>
              <a:t>• Bugün hala sonsuz tane elemanı olduğu kesin olarak ispatlanmayan (ama öyle olduğu tahmin edilen) bir diğer küme de farkı 2n olan asal çiftlerinin oluşturduğu kümelerin hepsinin sonsuz tane eleman içerdiği </a:t>
            </a:r>
            <a:r>
              <a:rPr lang="tr-TR" b="1" dirty="0" err="1"/>
              <a:t>sanısı.Bu</a:t>
            </a:r>
            <a:r>
              <a:rPr lang="tr-TR" b="1" dirty="0"/>
              <a:t> kestirimi ortaya atarak problemi genel bir boyuta taşıyansa da </a:t>
            </a:r>
            <a:r>
              <a:rPr lang="tr-TR" b="1" dirty="0" err="1"/>
              <a:t>Alphonse</a:t>
            </a:r>
            <a:r>
              <a:rPr lang="tr-TR" b="1" dirty="0"/>
              <a:t> de </a:t>
            </a:r>
            <a:r>
              <a:rPr lang="tr-TR" b="1" dirty="0" err="1"/>
              <a:t>Polignac</a:t>
            </a:r>
            <a:r>
              <a:rPr lang="tr-TR" b="1" dirty="0"/>
              <a:t> (1849). Örneğin Kuzen asallar olarak bilinen aralarındaki fark 4 olan asal sayıların oluşturduğu küme sonsuz eleman içerir mi?</a:t>
            </a:r>
            <a:endParaRPr lang="tr-TR" dirty="0"/>
          </a:p>
          <a:p>
            <a:pPr fontAlgn="base"/>
            <a:r>
              <a:rPr lang="tr-TR" b="1" dirty="0"/>
              <a:t>• (n2 +1) formunda yazılabilen sonsuz tane asal var mıdır?</a:t>
            </a:r>
            <a:endParaRPr lang="tr-TR" dirty="0"/>
          </a:p>
          <a:p>
            <a:pPr fontAlgn="base"/>
            <a:r>
              <a:rPr lang="tr-TR" b="1" dirty="0"/>
              <a:t>• </a:t>
            </a:r>
            <a:r>
              <a:rPr lang="tr-TR" b="1" dirty="0" err="1"/>
              <a:t>Fermat</a:t>
            </a:r>
            <a:r>
              <a:rPr lang="tr-TR" b="1" dirty="0"/>
              <a:t> Asalları: 17. yüzyılda amatör matematikçi </a:t>
            </a:r>
            <a:r>
              <a:rPr lang="tr-TR" b="1" dirty="0" err="1"/>
              <a:t>ünvanı</a:t>
            </a:r>
            <a:r>
              <a:rPr lang="tr-TR" b="1" dirty="0"/>
              <a:t> ile bilinen </a:t>
            </a:r>
            <a:r>
              <a:rPr lang="tr-TR" b="1" dirty="0" err="1"/>
              <a:t>Fermat</a:t>
            </a:r>
            <a:r>
              <a:rPr lang="tr-TR" b="1" dirty="0"/>
              <a:t> asal sayılar konusuna oldukça önemli katkılarda bulundu. Bu katkılar arasında doğru olduğunu iddia edip ispatlayamadığı kestirimler de vardı. Örneğin + 1 biçimindeki sayıların her n doğal sayısı için bir asal verdiğini iddia etti. Bu biçimdeki sayılara </a:t>
            </a:r>
            <a:r>
              <a:rPr lang="tr-TR" b="1" dirty="0" err="1"/>
              <a:t>Fermat</a:t>
            </a:r>
            <a:r>
              <a:rPr lang="tr-TR" b="1" dirty="0"/>
              <a:t> sayıları asal olanlara da </a:t>
            </a:r>
            <a:r>
              <a:rPr lang="tr-TR" b="1" dirty="0" err="1"/>
              <a:t>Fermat</a:t>
            </a:r>
            <a:r>
              <a:rPr lang="tr-TR" b="1" dirty="0"/>
              <a:t> asalları denir. Gerçekten de 5’e kadar tüm doğal sayılar için asal değer veren ifadenin yanlış olduğu ancak 100 yıldan fazla zaman sonra anlaşılabildi. n=5 için 232 + 1 = 4294967297 sayısının 641 ile bölündüğünün farkına varansa </a:t>
            </a:r>
            <a:r>
              <a:rPr lang="tr-TR" b="1" dirty="0" err="1"/>
              <a:t>Euler</a:t>
            </a:r>
            <a:r>
              <a:rPr lang="tr-TR" b="1" dirty="0"/>
              <a:t> oldu. Bugün ispatı yapılması beklenen önermelerden bir diğeriyse “</a:t>
            </a:r>
            <a:r>
              <a:rPr lang="tr-TR" b="1" dirty="0" err="1"/>
              <a:t>Fermat</a:t>
            </a:r>
            <a:r>
              <a:rPr lang="tr-TR" b="1" dirty="0"/>
              <a:t> asalları sonlu tanedir” kestirimi. Bu ifadenin en güçlü gerekçesiyse şimdiye kadar sadece 5 tane </a:t>
            </a:r>
            <a:r>
              <a:rPr lang="tr-TR" b="1" dirty="0" err="1"/>
              <a:t>Fermat</a:t>
            </a:r>
            <a:r>
              <a:rPr lang="tr-TR" b="1" dirty="0"/>
              <a:t> asalının bulunmasıdır</a:t>
            </a:r>
            <a:endParaRPr lang="tr-TR" dirty="0"/>
          </a:p>
          <a:p>
            <a:pPr fontAlgn="base"/>
            <a:r>
              <a:rPr lang="tr-TR" b="1" dirty="0"/>
              <a:t>• </a:t>
            </a:r>
            <a:r>
              <a:rPr lang="tr-TR" b="1" dirty="0" err="1"/>
              <a:t>Mersenne</a:t>
            </a:r>
            <a:r>
              <a:rPr lang="tr-TR" b="1" dirty="0"/>
              <a:t> Asalları: </a:t>
            </a:r>
            <a:r>
              <a:rPr lang="tr-TR" b="1" dirty="0" err="1"/>
              <a:t>Fermat’ın</a:t>
            </a:r>
            <a:r>
              <a:rPr lang="tr-TR" b="1" dirty="0"/>
              <a:t> sıkça fikir alışverişinde bulunduğu çağdaşı </a:t>
            </a:r>
            <a:r>
              <a:rPr lang="tr-TR" b="1" dirty="0" err="1"/>
              <a:t>Mersenne</a:t>
            </a:r>
            <a:r>
              <a:rPr lang="tr-TR" b="1" dirty="0"/>
              <a:t> 2n – 1 şeklindeki sayılar üzerinde çalışıyordu. </a:t>
            </a:r>
            <a:r>
              <a:rPr lang="tr-TR" b="1" dirty="0" err="1"/>
              <a:t>Mersenne</a:t>
            </a:r>
            <a:r>
              <a:rPr lang="tr-TR" b="1" dirty="0"/>
              <a:t> sayıları (Mn) adı verilen bu sayıların başlangıçta n asal olduğunda asal değer verdiği düşünüldü. Gerçekten de n=11’e kadar doğru çalışan fikir 11’de asal olmayan bir değer alınca bu düşüncenin de yanlış olduğu anlaşılabildi ama 2n – 1’in asal olması için n’nin asal olması gerektiği şartı doğrudur. Yine de matematikçiler bu sayıların peşini bırakmadı. Sonsuz tane olup olmadıkları hala merak edilen </a:t>
            </a:r>
            <a:r>
              <a:rPr lang="tr-TR" b="1" dirty="0" err="1"/>
              <a:t>Mersenne</a:t>
            </a:r>
            <a:r>
              <a:rPr lang="tr-TR" b="1" dirty="0"/>
              <a:t> sayılarından Aralık 2005 itibariyle 43.sü bulundu.</a:t>
            </a:r>
            <a:endParaRPr lang="tr-TR" dirty="0"/>
          </a:p>
          <a:p>
            <a:endParaRPr lang="tr-TR" dirty="0"/>
          </a:p>
        </p:txBody>
      </p:sp>
    </p:spTree>
    <p:extLst>
      <p:ext uri="{BB962C8B-B14F-4D97-AF65-F5344CB8AC3E}">
        <p14:creationId xmlns:p14="http://schemas.microsoft.com/office/powerpoint/2010/main" val="217616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0664" y="759125"/>
            <a:ext cx="10282685" cy="4821072"/>
          </a:xfrm>
        </p:spPr>
      </p:pic>
    </p:spTree>
    <p:extLst>
      <p:ext uri="{BB962C8B-B14F-4D97-AF65-F5344CB8AC3E}">
        <p14:creationId xmlns:p14="http://schemas.microsoft.com/office/powerpoint/2010/main" val="290341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a:t>
            </a:r>
            <a:r>
              <a:rPr lang="tr-TR" b="1" dirty="0" err="1"/>
              <a:t>Palindromik</a:t>
            </a:r>
            <a:r>
              <a:rPr lang="tr-TR" b="1" dirty="0"/>
              <a:t> Sayılar</a:t>
            </a:r>
            <a:endParaRPr lang="tr-TR" dirty="0"/>
          </a:p>
        </p:txBody>
      </p:sp>
      <p:sp>
        <p:nvSpPr>
          <p:cNvPr id="3" name="İçerik Yer Tutucusu 2"/>
          <p:cNvSpPr>
            <a:spLocks noGrp="1"/>
          </p:cNvSpPr>
          <p:nvPr>
            <p:ph idx="1"/>
          </p:nvPr>
        </p:nvSpPr>
        <p:spPr/>
        <p:txBody>
          <a:bodyPr>
            <a:normAutofit fontScale="85000" lnSpcReduction="20000"/>
          </a:bodyPr>
          <a:lstStyle/>
          <a:p>
            <a:pPr fontAlgn="base"/>
            <a:r>
              <a:rPr lang="tr-TR" b="1" dirty="0"/>
              <a:t>Kapak, kütük, sus, yay, kepek kelimeleri ilginç bir ortak özellik ile dikkat çekiyor: düzden ve tersten okunduğunda aynı. Benzer bir yapıya sahip olan </a:t>
            </a:r>
            <a:r>
              <a:rPr lang="tr-TR" b="1" dirty="0" err="1"/>
              <a:t>palindromik</a:t>
            </a:r>
            <a:r>
              <a:rPr lang="tr-TR" b="1" dirty="0"/>
              <a:t> sayılar da düzden ve tersten okunduğunda aynı olan sayılardır:</a:t>
            </a:r>
            <a:endParaRPr lang="tr-TR" dirty="0"/>
          </a:p>
          <a:p>
            <a:pPr fontAlgn="base"/>
            <a:r>
              <a:rPr lang="tr-TR" b="1" dirty="0"/>
              <a:t>1991, 10001, 12621, 79388397, 82954345928.</a:t>
            </a:r>
            <a:endParaRPr lang="tr-TR" dirty="0"/>
          </a:p>
          <a:p>
            <a:pPr fontAlgn="base"/>
            <a:r>
              <a:rPr lang="tr-TR" b="1" dirty="0"/>
              <a:t>Bu alandaki açık soru ise şöyle:</a:t>
            </a:r>
            <a:endParaRPr lang="tr-TR" dirty="0"/>
          </a:p>
          <a:p>
            <a:pPr fontAlgn="base"/>
            <a:r>
              <a:rPr lang="tr-TR" b="1" dirty="0"/>
              <a:t>Hem asal hem de </a:t>
            </a:r>
            <a:r>
              <a:rPr lang="tr-TR" b="1" dirty="0" err="1"/>
              <a:t>palindromik</a:t>
            </a:r>
            <a:r>
              <a:rPr lang="tr-TR" b="1" dirty="0"/>
              <a:t> olan sonsuz tane asal sayı bulunabilir mi?</a:t>
            </a:r>
            <a:endParaRPr lang="tr-TR" dirty="0"/>
          </a:p>
          <a:p>
            <a:pPr fontAlgn="base"/>
            <a:r>
              <a:rPr lang="tr-TR" b="1" dirty="0"/>
              <a:t>5) </a:t>
            </a:r>
            <a:r>
              <a:rPr lang="tr-TR" b="1" dirty="0" err="1"/>
              <a:t>Collatz</a:t>
            </a:r>
            <a:r>
              <a:rPr lang="tr-TR" b="1" dirty="0"/>
              <a:t> Problemi</a:t>
            </a:r>
            <a:endParaRPr lang="tr-TR" dirty="0"/>
          </a:p>
          <a:p>
            <a:pPr fontAlgn="base"/>
            <a:r>
              <a:rPr lang="tr-TR" b="1" dirty="0"/>
              <a:t>Önce bir pozitif tamsayı seçin. Bu sayıya </a:t>
            </a:r>
            <a:r>
              <a:rPr lang="tr-TR" b="1" dirty="0" err="1"/>
              <a:t>yapılcak</a:t>
            </a:r>
            <a:r>
              <a:rPr lang="tr-TR" b="1" dirty="0"/>
              <a:t> işlem şu:</a:t>
            </a:r>
            <a:endParaRPr lang="tr-TR" dirty="0"/>
          </a:p>
          <a:p>
            <a:pPr fontAlgn="base"/>
            <a:r>
              <a:rPr lang="tr-TR" b="1" dirty="0"/>
              <a:t>Sayı tekse 3 katını alıp 1 ekleyin. Sayı çiftse 2’ye bölün.</a:t>
            </a:r>
            <a:endParaRPr lang="tr-TR" dirty="0"/>
          </a:p>
          <a:p>
            <a:pPr fontAlgn="base"/>
            <a:r>
              <a:rPr lang="tr-TR" b="1" dirty="0"/>
              <a:t>Aynı işleme çıkan sayıya uygulayın. En sonunda elde edeceğiniz sayı1’dir.</a:t>
            </a:r>
            <a:endParaRPr lang="tr-TR" dirty="0"/>
          </a:p>
          <a:p>
            <a:pPr fontAlgn="base"/>
            <a:r>
              <a:rPr lang="tr-TR" b="1" dirty="0"/>
              <a:t>Örneğin 8 sayısını ele alalım:</a:t>
            </a:r>
            <a:endParaRPr lang="tr-TR" dirty="0"/>
          </a:p>
          <a:p>
            <a:pPr fontAlgn="base"/>
            <a:r>
              <a:rPr lang="tr-TR" b="1" dirty="0"/>
              <a:t>8-(2’ye böl)-4-(2’ye böl)-2-(2’ye böl)-1</a:t>
            </a:r>
            <a:endParaRPr lang="tr-TR" dirty="0"/>
          </a:p>
          <a:p>
            <a:endParaRPr lang="tr-TR" dirty="0"/>
          </a:p>
        </p:txBody>
      </p:sp>
    </p:spTree>
    <p:extLst>
      <p:ext uri="{BB962C8B-B14F-4D97-AF65-F5344CB8AC3E}">
        <p14:creationId xmlns:p14="http://schemas.microsoft.com/office/powerpoint/2010/main" val="82911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noChangeAspect="1"/>
          </p:cNvGraphicFramePr>
          <p:nvPr>
            <p:ph idx="1"/>
            <p:extLst>
              <p:ext uri="{D42A27DB-BD31-4B8C-83A1-F6EECF244321}">
                <p14:modId xmlns:p14="http://schemas.microsoft.com/office/powerpoint/2010/main" val="440882056"/>
              </p:ext>
            </p:extLst>
          </p:nvPr>
        </p:nvGraphicFramePr>
        <p:xfrm>
          <a:off x="4762380" y="1911889"/>
          <a:ext cx="6523037" cy="4351338"/>
        </p:xfrm>
        <a:graphic>
          <a:graphicData uri="http://schemas.openxmlformats.org/presentationml/2006/ole">
            <mc:AlternateContent xmlns:mc="http://schemas.openxmlformats.org/markup-compatibility/2006">
              <mc:Choice xmlns:v="urn:schemas-microsoft-com:vml" Requires="v">
                <p:oleObj spid="_x0000_s1027" name="Çizelge" r:id="rId3" imgW="8124713" imgH="5419837" progId="MSGraph.Chart.8">
                  <p:embed followColorScheme="full"/>
                </p:oleObj>
              </mc:Choice>
              <mc:Fallback>
                <p:oleObj name="Çizelge" r:id="rId3" imgW="8124713" imgH="5419837" progId="MSGraph.Chart.8">
                  <p:embed followColorScheme="full"/>
                  <p:pic>
                    <p:nvPicPr>
                      <p:cNvPr id="0" name=""/>
                      <p:cNvPicPr/>
                      <p:nvPr/>
                    </p:nvPicPr>
                    <p:blipFill>
                      <a:blip r:embed="rId4"/>
                      <a:stretch>
                        <a:fillRect/>
                      </a:stretch>
                    </p:blipFill>
                    <p:spPr>
                      <a:xfrm>
                        <a:off x="4762380" y="1911889"/>
                        <a:ext cx="6523037" cy="4351338"/>
                      </a:xfrm>
                      <a:prstGeom prst="rect">
                        <a:avLst/>
                      </a:prstGeom>
                    </p:spPr>
                  </p:pic>
                </p:oleObj>
              </mc:Fallback>
            </mc:AlternateContent>
          </a:graphicData>
        </a:graphic>
      </p:graphicFrame>
      <p:pic>
        <p:nvPicPr>
          <p:cNvPr id="5" name="Resim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0" y="845389"/>
            <a:ext cx="10447217" cy="5106837"/>
          </a:xfrm>
          <a:prstGeom prst="rect">
            <a:avLst/>
          </a:prstGeom>
        </p:spPr>
      </p:pic>
    </p:spTree>
    <p:extLst>
      <p:ext uri="{BB962C8B-B14F-4D97-AF65-F5344CB8AC3E}">
        <p14:creationId xmlns:p14="http://schemas.microsoft.com/office/powerpoint/2010/main" val="623105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5) </a:t>
            </a:r>
            <a:r>
              <a:rPr lang="tr-TR" b="1" dirty="0" err="1"/>
              <a:t>Collatz</a:t>
            </a:r>
            <a:r>
              <a:rPr lang="tr-TR" b="1" dirty="0"/>
              <a:t> Problemi</a:t>
            </a:r>
            <a:endParaRPr lang="tr-TR" dirty="0"/>
          </a:p>
        </p:txBody>
      </p:sp>
      <p:sp>
        <p:nvSpPr>
          <p:cNvPr id="3" name="İçerik Yer Tutucusu 2"/>
          <p:cNvSpPr>
            <a:spLocks noGrp="1"/>
          </p:cNvSpPr>
          <p:nvPr>
            <p:ph idx="1"/>
          </p:nvPr>
        </p:nvSpPr>
        <p:spPr/>
        <p:txBody>
          <a:bodyPr>
            <a:normAutofit fontScale="92500" lnSpcReduction="20000"/>
          </a:bodyPr>
          <a:lstStyle/>
          <a:p>
            <a:pPr fontAlgn="base"/>
            <a:r>
              <a:rPr lang="tr-TR" b="1" dirty="0"/>
              <a:t>Önce bir pozitif tamsayı seçin. Bu sayıya </a:t>
            </a:r>
            <a:r>
              <a:rPr lang="tr-TR" b="1" dirty="0" err="1"/>
              <a:t>yapılcak</a:t>
            </a:r>
            <a:r>
              <a:rPr lang="tr-TR" b="1" dirty="0"/>
              <a:t> işlem şu:</a:t>
            </a:r>
            <a:endParaRPr lang="tr-TR" dirty="0"/>
          </a:p>
          <a:p>
            <a:pPr fontAlgn="base"/>
            <a:r>
              <a:rPr lang="tr-TR" b="1" dirty="0"/>
              <a:t>Sayı tekse 3 katını alıp 1 ekleyin. Sayı çiftse 2’ye bölün.</a:t>
            </a:r>
            <a:endParaRPr lang="tr-TR" dirty="0"/>
          </a:p>
          <a:p>
            <a:pPr fontAlgn="base"/>
            <a:r>
              <a:rPr lang="tr-TR" b="1" dirty="0"/>
              <a:t>Aynı işleme çıkan sayıya uygulayın. En sonunda elde edeceğiniz sayı1’dir.</a:t>
            </a:r>
            <a:endParaRPr lang="tr-TR" dirty="0"/>
          </a:p>
          <a:p>
            <a:pPr fontAlgn="base"/>
            <a:r>
              <a:rPr lang="tr-TR" b="1" dirty="0"/>
              <a:t>Örneğin 8 sayısını ele alalım:</a:t>
            </a:r>
            <a:endParaRPr lang="tr-TR" dirty="0"/>
          </a:p>
          <a:p>
            <a:pPr fontAlgn="base"/>
            <a:r>
              <a:rPr lang="tr-TR" b="1" dirty="0"/>
              <a:t>8-(2’ye böl)-4-(2’ye böl)-2-(2’ye böl)-1</a:t>
            </a:r>
            <a:endParaRPr lang="tr-TR" dirty="0"/>
          </a:p>
          <a:p>
            <a:pPr fontAlgn="base"/>
            <a:r>
              <a:rPr lang="tr-TR" b="1" dirty="0"/>
              <a:t>5-(3 katını al 1 ekle)-16-8-4-2-1</a:t>
            </a:r>
            <a:endParaRPr lang="tr-TR" dirty="0"/>
          </a:p>
          <a:p>
            <a:pPr fontAlgn="base"/>
            <a:r>
              <a:rPr lang="tr-TR" b="1" dirty="0"/>
              <a:t>Seçtiğiniz sayıya dikkat edin. Örnek olarak 27 sayısını seçtiyseniz 1 sayısını bulmanız için 112 basamak ilerlemeniz gerektiriyor. Tabi kaç basamak alacağı sayının büyük veya küçük olmasıyla ilgili değil. Sadece bu algoritmanın her zaman 1 cevabını verdiğini ispatlamanın peşinde koşmayın. Unutmayın ki sonunda 1 vermeyen bir sayı da </a:t>
            </a:r>
            <a:r>
              <a:rPr lang="tr-TR" b="1" dirty="0" err="1"/>
              <a:t>varolabilir</a:t>
            </a:r>
            <a:r>
              <a:rPr lang="tr-TR" b="1" dirty="0"/>
              <a:t> ve bu da, sorunun cevaplandığı anlamına gelir.</a:t>
            </a:r>
            <a:endParaRPr lang="tr-TR" dirty="0"/>
          </a:p>
          <a:p>
            <a:endParaRPr lang="tr-TR" dirty="0"/>
          </a:p>
        </p:txBody>
      </p:sp>
    </p:spTree>
    <p:extLst>
      <p:ext uri="{BB962C8B-B14F-4D97-AF65-F5344CB8AC3E}">
        <p14:creationId xmlns:p14="http://schemas.microsoft.com/office/powerpoint/2010/main" val="1065063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6) Asal Sayılar Dağılımı</a:t>
            </a:r>
            <a:endParaRPr lang="tr-TR" dirty="0"/>
          </a:p>
        </p:txBody>
      </p:sp>
      <p:sp>
        <p:nvSpPr>
          <p:cNvPr id="3" name="İçerik Yer Tutucusu 2"/>
          <p:cNvSpPr>
            <a:spLocks noGrp="1"/>
          </p:cNvSpPr>
          <p:nvPr>
            <p:ph idx="1"/>
          </p:nvPr>
        </p:nvSpPr>
        <p:spPr/>
        <p:txBody>
          <a:bodyPr>
            <a:normAutofit fontScale="92500" lnSpcReduction="10000"/>
          </a:bodyPr>
          <a:lstStyle/>
          <a:p>
            <a:pPr fontAlgn="base"/>
            <a:r>
              <a:rPr lang="tr-TR" b="1" dirty="0"/>
              <a:t>Bilindiği gibi asal sayılar düzenli bir dağılıma sahip değiller. Alman matematikçi G.F.B. </a:t>
            </a:r>
            <a:r>
              <a:rPr lang="tr-TR" b="1" dirty="0" err="1"/>
              <a:t>Riemann</a:t>
            </a:r>
            <a:r>
              <a:rPr lang="tr-TR" b="1" dirty="0"/>
              <a:t> (1826 – 1866) asal sayıların dağılımlarının </a:t>
            </a:r>
            <a:r>
              <a:rPr lang="tr-TR" b="1" dirty="0" err="1"/>
              <a:t>Riemann-Zeta</a:t>
            </a:r>
            <a:r>
              <a:rPr lang="tr-TR" b="1" dirty="0"/>
              <a:t> adını verdiği bir fonksiyon ile çok yakından ilişkili olduğunu gözlemledi. Söz konusu olan fonksiyon şöyle:</a:t>
            </a:r>
            <a:endParaRPr lang="tr-TR" dirty="0"/>
          </a:p>
          <a:p>
            <a:pPr fontAlgn="base"/>
            <a:r>
              <a:rPr lang="tr-TR" b="1" dirty="0"/>
              <a:t>f(X):1+1/2s+1/3s+1/4s+……</a:t>
            </a:r>
            <a:endParaRPr lang="tr-TR" dirty="0"/>
          </a:p>
          <a:p>
            <a:pPr fontAlgn="base"/>
            <a:r>
              <a:rPr lang="tr-TR" b="1" dirty="0"/>
              <a:t>Bu fonksiyon s’nin 1 dışındaki her kompleks sayı değeri için tanımlıdır.</a:t>
            </a:r>
            <a:endParaRPr lang="tr-TR" dirty="0"/>
          </a:p>
          <a:p>
            <a:pPr fontAlgn="base"/>
            <a:r>
              <a:rPr lang="tr-TR" b="1" dirty="0" err="1"/>
              <a:t>Riemann</a:t>
            </a:r>
            <a:r>
              <a:rPr lang="tr-TR" b="1" dirty="0"/>
              <a:t> Hipotezine göre bu fonksiyonun, (s) = 0 ifadesini sağlayan tüm önemsiz olmayan s değerleri, reel kısmı ½ olan düşey doğru üzerine düşer (bu doğruya kritik doğru deniyor). İlk 1 500 000 000 değer için bu doğruluk tespit edilmiş olsa da asıl istenen, söz konusu tüm değerler için doğru olduğunun ispatlanması.</a:t>
            </a:r>
            <a:endParaRPr lang="tr-TR" dirty="0"/>
          </a:p>
          <a:p>
            <a:endParaRPr lang="tr-TR" dirty="0"/>
          </a:p>
        </p:txBody>
      </p:sp>
    </p:spTree>
    <p:extLst>
      <p:ext uri="{BB962C8B-B14F-4D97-AF65-F5344CB8AC3E}">
        <p14:creationId xmlns:p14="http://schemas.microsoft.com/office/powerpoint/2010/main" val="26630736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1042</Words>
  <Application>Microsoft Office PowerPoint</Application>
  <PresentationFormat>Geniş ekran</PresentationFormat>
  <Paragraphs>42</Paragraphs>
  <Slides>11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11</vt:i4>
      </vt:variant>
    </vt:vector>
  </HeadingPairs>
  <TitlesOfParts>
    <vt:vector size="17" baseType="lpstr">
      <vt:lpstr>Arial</vt:lpstr>
      <vt:lpstr>Calibri</vt:lpstr>
      <vt:lpstr>Calibri Light</vt:lpstr>
      <vt:lpstr>PT Sans</vt:lpstr>
      <vt:lpstr>Office Teması</vt:lpstr>
      <vt:lpstr>Çizelge</vt:lpstr>
      <vt:lpstr>Çözülemiyen Matematik Soruları</vt:lpstr>
      <vt:lpstr>1) Goldbach Kestirimi</vt:lpstr>
      <vt:lpstr>PowerPoint Sunusu</vt:lpstr>
      <vt:lpstr>2) Asal Sayılardan Karışık</vt:lpstr>
      <vt:lpstr>PowerPoint Sunusu</vt:lpstr>
      <vt:lpstr>4) Palindromik Sayılar</vt:lpstr>
      <vt:lpstr>PowerPoint Sunusu</vt:lpstr>
      <vt:lpstr>5) Collatz Problemi</vt:lpstr>
      <vt:lpstr>6) Asal Sayılar Dağılımı</vt:lpstr>
      <vt:lpstr>PowerPoint Sunusu</vt:lpstr>
      <vt:lpstr>Berkan Ateş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Çözülemiyen Matematik Soruları</dc:title>
  <dc:creator>berkan ates</dc:creator>
  <cp:lastModifiedBy>berkan ates</cp:lastModifiedBy>
  <cp:revision>5</cp:revision>
  <dcterms:created xsi:type="dcterms:W3CDTF">2016-05-15T12:09:06Z</dcterms:created>
  <dcterms:modified xsi:type="dcterms:W3CDTF">2016-05-15T14:09:31Z</dcterms:modified>
</cp:coreProperties>
</file>