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1"/>
  </p:sldMasterIdLst>
  <p:sldIdLst>
    <p:sldId id="256" r:id="rId2"/>
    <p:sldId id="262" r:id="rId3"/>
    <p:sldId id="263" r:id="rId4"/>
    <p:sldId id="264" r:id="rId5"/>
    <p:sldId id="267" r:id="rId6"/>
    <p:sldId id="265" r:id="rId7"/>
    <p:sldId id="257" r:id="rId8"/>
    <p:sldId id="258"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162" autoAdjust="0"/>
    <p:restoredTop sz="94660"/>
  </p:normalViewPr>
  <p:slideViewPr>
    <p:cSldViewPr snapToGrid="0">
      <p:cViewPr varScale="1">
        <p:scale>
          <a:sx n="93" d="100"/>
          <a:sy n="93" d="100"/>
        </p:scale>
        <p:origin x="-12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720726" y="776289"/>
            <a:ext cx="10750549"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828800" y="6012657"/>
            <a:ext cx="7721600" cy="365125"/>
          </a:xfrm>
        </p:spPr>
        <p:txBody>
          <a:bodyPr tIns="0" bIns="0" anchor="t"/>
          <a:lstStyle>
            <a:lvl1pPr algn="r">
              <a:defRPr sz="1000"/>
            </a:lvl1pPr>
          </a:lstStyle>
          <a:p>
            <a:fld id="{5923F103-BC34-4FE4-A40E-EDDEECFDA5D0}" type="datetimeFigureOut">
              <a:rPr lang="en-US" smtClean="0"/>
              <a:pPr/>
              <a:t>1/17/2018</a:t>
            </a:fld>
            <a:endParaRPr lang="en-US" dirty="0"/>
          </a:p>
        </p:txBody>
      </p:sp>
      <p:sp>
        <p:nvSpPr>
          <p:cNvPr id="17" name="Altbilgi Yer Tutucusu 16"/>
          <p:cNvSpPr>
            <a:spLocks noGrp="1"/>
          </p:cNvSpPr>
          <p:nvPr>
            <p:ph type="ftr" sz="quarter" idx="11"/>
          </p:nvPr>
        </p:nvSpPr>
        <p:spPr>
          <a:xfrm>
            <a:off x="1828800" y="5650705"/>
            <a:ext cx="7721600" cy="365125"/>
          </a:xfrm>
        </p:spPr>
        <p:txBody>
          <a:bodyPr tIns="0" bIns="0" anchor="b"/>
          <a:lstStyle>
            <a:lvl1pPr algn="r">
              <a:defRPr sz="1100"/>
            </a:lvl1pPr>
          </a:lstStyle>
          <a:p>
            <a:r>
              <a:rPr lang="en-US" smtClean="0"/>
              <a:t>
              </a:t>
            </a:r>
            <a:endParaRPr lang="en-US" dirty="0"/>
          </a:p>
        </p:txBody>
      </p:sp>
      <p:sp>
        <p:nvSpPr>
          <p:cNvPr id="29" name="Slayt Numarası Yer Tutucusu 28"/>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BE451C3-0FF4-47C4-B829-773ADF60F88C}" type="datetimeFigureOut">
              <a:rPr lang="en-US" smtClean="0"/>
              <a:pPr/>
              <a:t>1/17/2018</a:t>
            </a:fld>
            <a:endParaRPr lang="en-US" dirty="0"/>
          </a:p>
        </p:txBody>
      </p:sp>
      <p:sp>
        <p:nvSpPr>
          <p:cNvPr id="5" name="Altbilgi Yer Tutucusu 4"/>
          <p:cNvSpPr>
            <a:spLocks noGrp="1"/>
          </p:cNvSpPr>
          <p:nvPr>
            <p:ph type="ftr" sz="quarter" idx="11"/>
          </p:nvPr>
        </p:nvSpPr>
        <p:spPr/>
        <p:txBody>
          <a:bodyPr/>
          <a:lstStyle/>
          <a:p>
            <a:r>
              <a:rPr lang="en-US" smtClean="0"/>
              <a:t>
              </a:t>
            </a:r>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9042400" y="381000"/>
            <a:ext cx="2540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609600" y="381000"/>
            <a:ext cx="83312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DA879A6-0FD0-4734-A311-86BFCA472E6E}" type="datetimeFigureOut">
              <a:rPr lang="en-US" smtClean="0"/>
              <a:pPr/>
              <a:t>1/17/2018</a:t>
            </a:fld>
            <a:endParaRPr lang="en-US" dirty="0"/>
          </a:p>
        </p:txBody>
      </p:sp>
      <p:sp>
        <p:nvSpPr>
          <p:cNvPr id="5" name="Altbilgi Yer Tutucusu 4"/>
          <p:cNvSpPr>
            <a:spLocks noGrp="1"/>
          </p:cNvSpPr>
          <p:nvPr>
            <p:ph type="ftr" sz="quarter" idx="11"/>
          </p:nvPr>
        </p:nvSpPr>
        <p:spPr/>
        <p:txBody>
          <a:bodyPr/>
          <a:lstStyle/>
          <a:p>
            <a:r>
              <a:rPr lang="en-US" smtClean="0"/>
              <a:t>
              </a:t>
            </a:r>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67494"/>
            <a:ext cx="109728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609600" y="1882808"/>
            <a:ext cx="10972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6388608" y="6480048"/>
            <a:ext cx="2844800" cy="301752"/>
          </a:xfrm>
        </p:spPr>
        <p:txBody>
          <a:bodyPr/>
          <a:lstStyle/>
          <a:p>
            <a:fld id="{19C9CA7B-DFD4-44B5-8C60-D14B8CD1FB59}" type="datetimeFigureOut">
              <a:rPr lang="en-US" smtClean="0"/>
              <a:pPr/>
              <a:t>1/17/2018</a:t>
            </a:fld>
            <a:endParaRPr lang="en-US" dirty="0"/>
          </a:p>
        </p:txBody>
      </p:sp>
      <p:sp>
        <p:nvSpPr>
          <p:cNvPr id="5" name="Altbilgi Yer Tutucusu 4"/>
          <p:cNvSpPr>
            <a:spLocks noGrp="1"/>
          </p:cNvSpPr>
          <p:nvPr>
            <p:ph type="ftr" sz="quarter" idx="11"/>
          </p:nvPr>
        </p:nvSpPr>
        <p:spPr>
          <a:xfrm>
            <a:off x="609600" y="6480970"/>
            <a:ext cx="5680075" cy="300831"/>
          </a:xfrm>
        </p:spPr>
        <p:txBody>
          <a:bodyPr/>
          <a:lstStyle/>
          <a:p>
            <a:r>
              <a:rPr lang="en-US" smtClean="0"/>
              <a:t>
              </a:t>
            </a:r>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9274176" y="6477000"/>
            <a:ext cx="2844800" cy="304800"/>
          </a:xfrm>
        </p:spPr>
        <p:txBody>
          <a:bodyPr/>
          <a:lstStyle/>
          <a:p>
            <a:fld id="{2BE451C3-0FF4-47C4-B829-773ADF60F88C}" type="datetimeFigureOut">
              <a:rPr lang="en-US" smtClean="0"/>
              <a:pPr/>
              <a:t>1/17/2018</a:t>
            </a:fld>
            <a:endParaRPr lang="en-US" dirty="0"/>
          </a:p>
        </p:txBody>
      </p:sp>
      <p:sp>
        <p:nvSpPr>
          <p:cNvPr id="5" name="Altbilgi Yer Tutucusu 4"/>
          <p:cNvSpPr>
            <a:spLocks noGrp="1"/>
          </p:cNvSpPr>
          <p:nvPr>
            <p:ph type="ftr" sz="quarter" idx="11"/>
          </p:nvPr>
        </p:nvSpPr>
        <p:spPr>
          <a:xfrm>
            <a:off x="3492501" y="6480970"/>
            <a:ext cx="5680075" cy="300831"/>
          </a:xfrm>
        </p:spPr>
        <p:txBody>
          <a:bodyPr/>
          <a:lstStyle/>
          <a:p>
            <a:r>
              <a:rPr lang="en-US" smtClean="0"/>
              <a:t>
              </a:t>
            </a:r>
            <a:endParaRPr lang="en-US" dirty="0"/>
          </a:p>
        </p:txBody>
      </p:sp>
      <p:sp>
        <p:nvSpPr>
          <p:cNvPr id="6" name="Slayt Numarası Yer Tutucusu 5"/>
          <p:cNvSpPr>
            <a:spLocks noGrp="1"/>
          </p:cNvSpPr>
          <p:nvPr>
            <p:ph type="sldNum" sz="quarter" idx="12"/>
          </p:nvPr>
        </p:nvSpPr>
        <p:spPr>
          <a:xfrm>
            <a:off x="11268075" y="809625"/>
            <a:ext cx="670560" cy="300831"/>
          </a:xfrm>
        </p:spPr>
        <p:txBody>
          <a:bodyPr/>
          <a:lstStyle/>
          <a:p>
            <a:fld id="{D57F1E4F-1CFF-5643-939E-217C01CDF565}" type="slidenum">
              <a:rPr lang="en-US" smtClean="0"/>
              <a:pPr/>
              <a:t>‹#›</a:t>
            </a:fld>
            <a:endParaRPr lang="en-US" dirty="0"/>
          </a:p>
        </p:txBody>
      </p:sp>
      <p:cxnSp>
        <p:nvCxnSpPr>
          <p:cNvPr id="11" name="Düz Bağlayıcı 10"/>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388608" y="6480969"/>
            <a:ext cx="2844800" cy="301752"/>
          </a:xfrm>
        </p:spPr>
        <p:txBody>
          <a:bodyPr/>
          <a:lstStyle/>
          <a:p>
            <a:fld id="{3BDB8791-F1B0-41E7-B7FD-A781E65C4266}" type="datetimeFigureOut">
              <a:rPr lang="en-US" smtClean="0"/>
              <a:pPr/>
              <a:t>1/17/2018</a:t>
            </a:fld>
            <a:endParaRPr lang="en-US" dirty="0"/>
          </a:p>
        </p:txBody>
      </p:sp>
      <p:sp>
        <p:nvSpPr>
          <p:cNvPr id="6" name="Altbilgi Yer Tutucusu 5"/>
          <p:cNvSpPr>
            <a:spLocks noGrp="1"/>
          </p:cNvSpPr>
          <p:nvPr>
            <p:ph type="ftr" sz="quarter" idx="11"/>
          </p:nvPr>
        </p:nvSpPr>
        <p:spPr>
          <a:xfrm>
            <a:off x="609600" y="6480969"/>
            <a:ext cx="5680075" cy="301752"/>
          </a:xfrm>
        </p:spPr>
        <p:txBody>
          <a:bodyPr/>
          <a:lstStyle/>
          <a:p>
            <a:r>
              <a:rPr lang="en-US" smtClean="0"/>
              <a:t>
              </a:t>
            </a:r>
            <a:endParaRPr lang="en-US" dirty="0"/>
          </a:p>
        </p:txBody>
      </p:sp>
      <p:sp>
        <p:nvSpPr>
          <p:cNvPr id="7" name="Slayt Numarası Yer Tutucusu 6"/>
          <p:cNvSpPr>
            <a:spLocks noGrp="1"/>
          </p:cNvSpPr>
          <p:nvPr>
            <p:ph type="sldNum" sz="quarter" idx="12"/>
          </p:nvPr>
        </p:nvSpPr>
        <p:spPr>
          <a:xfrm>
            <a:off x="10119360" y="6480969"/>
            <a:ext cx="670560" cy="301752"/>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6388608" y="6480969"/>
            <a:ext cx="2840736" cy="301752"/>
          </a:xfrm>
        </p:spPr>
        <p:txBody>
          <a:bodyPr/>
          <a:lstStyle/>
          <a:p>
            <a:fld id="{5FDD63B2-E120-4ED8-B27B-C685F510A5FE}" type="datetimeFigureOut">
              <a:rPr lang="en-US" smtClean="0"/>
              <a:pPr/>
              <a:t>1/17/2018</a:t>
            </a:fld>
            <a:endParaRPr lang="en-US" dirty="0"/>
          </a:p>
        </p:txBody>
      </p:sp>
      <p:sp>
        <p:nvSpPr>
          <p:cNvPr id="8" name="Altbilgi Yer Tutucusu 7"/>
          <p:cNvSpPr>
            <a:spLocks noGrp="1"/>
          </p:cNvSpPr>
          <p:nvPr>
            <p:ph type="ftr" sz="quarter" idx="11"/>
          </p:nvPr>
        </p:nvSpPr>
        <p:spPr>
          <a:xfrm>
            <a:off x="609600" y="6480969"/>
            <a:ext cx="5681472" cy="301752"/>
          </a:xfrm>
        </p:spPr>
        <p:txBody>
          <a:bodyPr/>
          <a:lstStyle/>
          <a:p>
            <a:r>
              <a:rPr lang="en-US" smtClean="0"/>
              <a:t>
              </a:t>
            </a:r>
            <a:endParaRPr lang="en-US" dirty="0"/>
          </a:p>
        </p:txBody>
      </p:sp>
      <p:sp>
        <p:nvSpPr>
          <p:cNvPr id="9" name="Slayt Numarası Yer Tutucusu 8"/>
          <p:cNvSpPr>
            <a:spLocks noGrp="1"/>
          </p:cNvSpPr>
          <p:nvPr>
            <p:ph type="sldNum" sz="quarter" idx="12"/>
          </p:nvPr>
        </p:nvSpPr>
        <p:spPr>
          <a:xfrm>
            <a:off x="10119360" y="6483096"/>
            <a:ext cx="670560" cy="301752"/>
          </a:xfrm>
        </p:spPr>
        <p:txBody>
          <a:bodyPr/>
          <a:lstStyle>
            <a:lvl1pPr algn="ctr">
              <a:defRPr/>
            </a:lvl1p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7AA18ACC-A947-437B-A130-35BD54FDF1E9}" type="datetimeFigureOut">
              <a:rPr lang="en-US" smtClean="0"/>
              <a:pPr/>
              <a:t>1/17/2018</a:t>
            </a:fld>
            <a:endParaRPr lang="en-US" dirty="0"/>
          </a:p>
        </p:txBody>
      </p:sp>
      <p:sp>
        <p:nvSpPr>
          <p:cNvPr id="4" name="Altbilgi Yer Tutucusu 3"/>
          <p:cNvSpPr>
            <a:spLocks noGrp="1"/>
          </p:cNvSpPr>
          <p:nvPr>
            <p:ph type="ftr" sz="quarter" idx="11"/>
          </p:nvPr>
        </p:nvSpPr>
        <p:spPr/>
        <p:txBody>
          <a:bodyPr/>
          <a:lstStyle/>
          <a:p>
            <a:r>
              <a:rPr lang="en-US" smtClean="0"/>
              <a:t>
              </a:t>
            </a:r>
            <a:endParaRPr lang="en-US" dirty="0"/>
          </a:p>
        </p:txBody>
      </p:sp>
      <p:sp>
        <p:nvSpPr>
          <p:cNvPr id="5" name="Slayt Numarası Yer Tutucusu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6388608" y="6480969"/>
            <a:ext cx="2844800" cy="301752"/>
          </a:xfrm>
        </p:spPr>
        <p:txBody>
          <a:bodyPr/>
          <a:lstStyle/>
          <a:p>
            <a:fld id="{7C8D7E02-BCB8-4D50-A234-369438C08659}" type="datetimeFigureOut">
              <a:rPr lang="en-US" smtClean="0"/>
              <a:pPr/>
              <a:t>1/17/2018</a:t>
            </a:fld>
            <a:endParaRPr lang="en-US" dirty="0"/>
          </a:p>
        </p:txBody>
      </p:sp>
      <p:sp>
        <p:nvSpPr>
          <p:cNvPr id="3" name="Altbilgi Yer Tutucusu 2"/>
          <p:cNvSpPr>
            <a:spLocks noGrp="1"/>
          </p:cNvSpPr>
          <p:nvPr>
            <p:ph type="ftr" sz="quarter" idx="11"/>
          </p:nvPr>
        </p:nvSpPr>
        <p:spPr>
          <a:xfrm>
            <a:off x="609600" y="6481891"/>
            <a:ext cx="5680075" cy="300831"/>
          </a:xfrm>
        </p:spPr>
        <p:txBody>
          <a:bodyPr/>
          <a:lstStyle/>
          <a:p>
            <a:r>
              <a:rPr lang="en-US" smtClean="0"/>
              <a:t>
              </a:t>
            </a:r>
            <a:endParaRPr lang="en-US" dirty="0"/>
          </a:p>
        </p:txBody>
      </p:sp>
      <p:sp>
        <p:nvSpPr>
          <p:cNvPr id="4" name="Slayt Numarası Yer Tutucusu 3"/>
          <p:cNvSpPr>
            <a:spLocks noGrp="1"/>
          </p:cNvSpPr>
          <p:nvPr>
            <p:ph type="sldNum" sz="quarter" idx="12"/>
          </p:nvPr>
        </p:nvSpPr>
        <p:spPr>
          <a:xfrm>
            <a:off x="10119360" y="6480969"/>
            <a:ext cx="670560" cy="301752"/>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8371968" y="6556248"/>
            <a:ext cx="2844800" cy="301752"/>
          </a:xfrm>
        </p:spPr>
        <p:txBody>
          <a:bodyPr/>
          <a:lstStyle>
            <a:lvl1pPr>
              <a:defRPr sz="900"/>
            </a:lvl1pPr>
          </a:lstStyle>
          <a:p>
            <a:fld id="{76E86A4C-8E40-4F87-A4F0-01A0687C5742}" type="datetimeFigureOut">
              <a:rPr lang="en-US" smtClean="0"/>
              <a:pPr/>
              <a:t>1/17/2018</a:t>
            </a:fld>
            <a:endParaRPr lang="en-US" dirty="0"/>
          </a:p>
        </p:txBody>
      </p:sp>
      <p:sp>
        <p:nvSpPr>
          <p:cNvPr id="6" name="Altbilgi Yer Tutucusu 5"/>
          <p:cNvSpPr>
            <a:spLocks noGrp="1"/>
          </p:cNvSpPr>
          <p:nvPr>
            <p:ph type="ftr" sz="quarter" idx="11"/>
          </p:nvPr>
        </p:nvSpPr>
        <p:spPr>
          <a:xfrm>
            <a:off x="1514475" y="6556248"/>
            <a:ext cx="6857493" cy="301752"/>
          </a:xfrm>
        </p:spPr>
        <p:txBody>
          <a:bodyPr/>
          <a:lstStyle>
            <a:lvl1pPr>
              <a:defRPr sz="900"/>
            </a:lvl1pPr>
          </a:lstStyle>
          <a:p>
            <a:r>
              <a:rPr lang="en-US" smtClean="0"/>
              <a:t>
              </a:t>
            </a:r>
            <a:endParaRPr lang="en-US" dirty="0"/>
          </a:p>
        </p:txBody>
      </p:sp>
      <p:sp>
        <p:nvSpPr>
          <p:cNvPr id="7" name="Slayt Numarası Yer Tutucusu 6"/>
          <p:cNvSpPr>
            <a:spLocks noGrp="1"/>
          </p:cNvSpPr>
          <p:nvPr>
            <p:ph type="sldNum" sz="quarter" idx="12"/>
          </p:nvPr>
        </p:nvSpPr>
        <p:spPr>
          <a:xfrm>
            <a:off x="11214101" y="6556248"/>
            <a:ext cx="670560" cy="301752"/>
          </a:xfrm>
        </p:spPr>
        <p:txBody>
          <a:bodyPr/>
          <a:lstStyle>
            <a:lvl1pPr>
              <a:defRPr sz="900"/>
            </a:lvl1p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8144256" y="6556248"/>
            <a:ext cx="2804160" cy="301752"/>
          </a:xfrm>
        </p:spPr>
        <p:txBody>
          <a:bodyPr/>
          <a:lstStyle>
            <a:lvl1pPr>
              <a:defRPr sz="900"/>
            </a:lvl1pPr>
          </a:lstStyle>
          <a:p>
            <a:fld id="{35E72C73-2D91-4E12-BA25-F0AA0C03599B}" type="datetimeFigureOut">
              <a:rPr lang="en-US" smtClean="0"/>
              <a:pPr/>
              <a:t>1/17/2018</a:t>
            </a:fld>
            <a:endParaRPr lang="en-US" dirty="0"/>
          </a:p>
        </p:txBody>
      </p:sp>
      <p:sp>
        <p:nvSpPr>
          <p:cNvPr id="6" name="Altbilgi Yer Tutucusu 5"/>
          <p:cNvSpPr>
            <a:spLocks noGrp="1"/>
          </p:cNvSpPr>
          <p:nvPr>
            <p:ph type="ftr" sz="quarter" idx="11"/>
          </p:nvPr>
        </p:nvSpPr>
        <p:spPr>
          <a:xfrm>
            <a:off x="1560576" y="6557169"/>
            <a:ext cx="6597429" cy="301752"/>
          </a:xfrm>
        </p:spPr>
        <p:txBody>
          <a:bodyPr/>
          <a:lstStyle>
            <a:lvl1pPr>
              <a:defRPr sz="900"/>
            </a:lvl1pPr>
          </a:lstStyle>
          <a:p>
            <a:r>
              <a:rPr lang="en-US" smtClean="0"/>
              <a:t>
              </a:t>
            </a:r>
            <a:endParaRPr lang="en-US" dirty="0"/>
          </a:p>
        </p:txBody>
      </p:sp>
      <p:sp>
        <p:nvSpPr>
          <p:cNvPr id="7" name="Slayt Numarası Yer Tutucusu 6"/>
          <p:cNvSpPr>
            <a:spLocks noGrp="1"/>
          </p:cNvSpPr>
          <p:nvPr>
            <p:ph type="sldNum" sz="quarter" idx="12"/>
          </p:nvPr>
        </p:nvSpPr>
        <p:spPr>
          <a:xfrm>
            <a:off x="10956256" y="6556248"/>
            <a:ext cx="487680" cy="301752"/>
          </a:xfrm>
        </p:spPr>
        <p:txBody>
          <a:bodyPr/>
          <a:lstStyle>
            <a:lvl1pPr algn="ctr">
              <a:defRPr sz="900"/>
            </a:lvl1p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609600" y="267494"/>
            <a:ext cx="109728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2BE451C3-0FF4-47C4-B829-773ADF60F88C}" type="datetimeFigureOut">
              <a:rPr lang="en-US" smtClean="0"/>
              <a:pPr/>
              <a:t>1/17/2018</a:t>
            </a:fld>
            <a:endParaRPr lang="en-US" dirty="0"/>
          </a:p>
        </p:txBody>
      </p:sp>
      <p:sp>
        <p:nvSpPr>
          <p:cNvPr id="3" name="Altbilgi Yer Tutucusu 2"/>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r>
              <a:rPr lang="en-US" smtClean="0"/>
              <a:t>
              </a:t>
            </a:r>
            <a:endParaRPr lang="en-US" dirty="0"/>
          </a:p>
        </p:txBody>
      </p:sp>
      <p:sp>
        <p:nvSpPr>
          <p:cNvPr id="23" name="Slayt Numarası Yer Tutucusu 22"/>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D57F1E4F-1CFF-5643-939E-217C01CDF56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sldNum="0"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r.wikipedia.org/wiki/%C4%B0%C5%9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r.wikipedia.org/wiki/H%C3%A2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4955" y="1503385"/>
            <a:ext cx="8825658" cy="2677648"/>
          </a:xfrm>
        </p:spPr>
        <p:txBody>
          <a:bodyPr/>
          <a:lstStyle/>
          <a:p>
            <a:r>
              <a:rPr lang="tr-TR" dirty="0"/>
              <a:t>İş görüşmelerinde nelere dikkat edilmeli?</a:t>
            </a:r>
          </a:p>
        </p:txBody>
      </p:sp>
      <p:sp>
        <p:nvSpPr>
          <p:cNvPr id="3" name="Alt Başlık 2"/>
          <p:cNvSpPr>
            <a:spLocks noGrp="1"/>
          </p:cNvSpPr>
          <p:nvPr>
            <p:ph type="subTitle" idx="1"/>
          </p:nvPr>
        </p:nvSpPr>
        <p:spPr>
          <a:xfrm>
            <a:off x="1154955" y="4777380"/>
            <a:ext cx="8825658" cy="2564324"/>
          </a:xfrm>
        </p:spPr>
        <p:txBody>
          <a:bodyPr>
            <a:normAutofit/>
          </a:bodyPr>
          <a:lstStyle/>
          <a:p>
            <a:r>
              <a:rPr lang="tr-TR" smtClean="0"/>
              <a:t>M </a:t>
            </a:r>
            <a:r>
              <a:rPr lang="tr-TR" dirty="0"/>
              <a:t>Eraslan</a:t>
            </a:r>
          </a:p>
          <a:p>
            <a:r>
              <a:rPr lang="tr-TR" dirty="0"/>
              <a:t>9/e </a:t>
            </a:r>
          </a:p>
          <a:p>
            <a:r>
              <a:rPr lang="tr-TR" dirty="0"/>
              <a:t>407</a:t>
            </a:r>
          </a:p>
          <a:p>
            <a:r>
              <a:rPr lang="tr-TR" dirty="0"/>
              <a:t>(</a:t>
            </a:r>
            <a:r>
              <a:rPr lang="tr-TR" dirty="0" err="1"/>
              <a:t>eren.the.best</a:t>
            </a:r>
            <a:r>
              <a:rPr lang="tr-TR" dirty="0"/>
              <a:t>)</a:t>
            </a:r>
          </a:p>
        </p:txBody>
      </p:sp>
    </p:spTree>
    <p:extLst>
      <p:ext uri="{BB962C8B-B14F-4D97-AF65-F5344CB8AC3E}">
        <p14:creationId xmlns="" xmlns:p14="http://schemas.microsoft.com/office/powerpoint/2010/main" val="4169740787"/>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 kere iş görüşmesi nedir?</a:t>
            </a:r>
          </a:p>
        </p:txBody>
      </p:sp>
      <p:sp>
        <p:nvSpPr>
          <p:cNvPr id="3" name="İçerik Yer Tutucusu 2"/>
          <p:cNvSpPr>
            <a:spLocks noGrp="1"/>
          </p:cNvSpPr>
          <p:nvPr>
            <p:ph idx="1"/>
          </p:nvPr>
        </p:nvSpPr>
        <p:spPr>
          <a:xfrm>
            <a:off x="1154954" y="2603500"/>
            <a:ext cx="9910611" cy="4254500"/>
          </a:xfrm>
        </p:spPr>
        <p:txBody>
          <a:bodyPr>
            <a:normAutofit fontScale="62500" lnSpcReduction="20000"/>
          </a:bodyPr>
          <a:lstStyle/>
          <a:p>
            <a:r>
              <a:rPr lang="tr-TR" b="1" dirty="0"/>
              <a:t>İş görüşmesi</a:t>
            </a:r>
            <a:r>
              <a:rPr lang="tr-TR" dirty="0"/>
              <a:t> veya </a:t>
            </a:r>
            <a:r>
              <a:rPr lang="tr-TR" b="1" dirty="0"/>
              <a:t>mülâkat</a:t>
            </a:r>
            <a:r>
              <a:rPr lang="tr-TR" dirty="0"/>
              <a:t>; işveren ile potansiyel çalışan arasında gerçekleşen, </a:t>
            </a:r>
            <a:r>
              <a:rPr lang="tr-TR" dirty="0">
                <a:hlinkClick r:id="rId2" tooltip="İş"/>
              </a:rPr>
              <a:t>iş</a:t>
            </a:r>
            <a:r>
              <a:rPr lang="tr-TR" dirty="0"/>
              <a:t> başvurusu yapan kişinin o işe uygun olup olmadığının değerlendirildiği ciddî görüşme.</a:t>
            </a:r>
          </a:p>
          <a:p>
            <a:r>
              <a:rPr lang="tr-TR" dirty="0"/>
              <a:t>İş başvurusu yapanlar genellikle tek tek değerlendirilirken; değerlendirme -işyeri veya kurumun büyüklüğüne ve ihtiyaçlarına bağlı olarak- bir veya daha fazla yetkili kimse tarafından gerçekleştirilebilir. İş görüşmesine gelirken diploma, sertifika gibi bazı belgelerin getirilmesi talep edilebilir. Görüşmenin önemli kısımları veya tamamı kayıt altına alınabilir, başvurucudan bazı formları doldurması veya bazı testleri tamamlaması talep edilebilir. İşyeri veya kurumun büyüklüğüne bağlı olarak iş görüşmesi farklı zamanlarda yapılan birkaç aşamadan oluşabilir.</a:t>
            </a:r>
          </a:p>
          <a:p>
            <a:r>
              <a:rPr lang="tr-TR" dirty="0"/>
              <a:t>Mülâkatlar yapısal açıdan üç gruba ayrılır:</a:t>
            </a:r>
          </a:p>
          <a:p>
            <a:r>
              <a:rPr lang="tr-TR" dirty="0"/>
              <a:t>Serbest (yapılandırılmamış)</a:t>
            </a:r>
          </a:p>
          <a:p>
            <a:r>
              <a:rPr lang="tr-TR" dirty="0"/>
              <a:t>Yapılandırılmış ve</a:t>
            </a:r>
          </a:p>
          <a:p>
            <a:r>
              <a:rPr lang="tr-TR" dirty="0"/>
              <a:t>Durumsal mülâkat</a:t>
            </a:r>
          </a:p>
          <a:p>
            <a:endParaRPr lang="tr-TR" dirty="0"/>
          </a:p>
        </p:txBody>
      </p:sp>
    </p:spTree>
    <p:extLst>
      <p:ext uri="{BB962C8B-B14F-4D97-AF65-F5344CB8AC3E}">
        <p14:creationId xmlns="" xmlns:p14="http://schemas.microsoft.com/office/powerpoint/2010/main" val="279260713"/>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80">
                                          <p:stCondLst>
                                            <p:cond delay="0"/>
                                          </p:stCondLst>
                                        </p:cTn>
                                        <p:tgtEl>
                                          <p:spTgt spid="3">
                                            <p:txEl>
                                              <p:pRg st="2" end="2"/>
                                            </p:txEl>
                                          </p:spTgt>
                                        </p:tgtEl>
                                      </p:cBhvr>
                                    </p:animEffect>
                                    <p:anim calcmode="lin" valueType="num">
                                      <p:cBhvr>
                                        <p:cTn id="2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6" dur="26">
                                          <p:stCondLst>
                                            <p:cond delay="650"/>
                                          </p:stCondLst>
                                        </p:cTn>
                                        <p:tgtEl>
                                          <p:spTgt spid="3">
                                            <p:txEl>
                                              <p:pRg st="2" end="2"/>
                                            </p:txEl>
                                          </p:spTgt>
                                        </p:tgtEl>
                                      </p:cBhvr>
                                      <p:to x="100000" y="60000"/>
                                    </p:animScale>
                                    <p:animScale>
                                      <p:cBhvr>
                                        <p:cTn id="27" dur="166" decel="50000">
                                          <p:stCondLst>
                                            <p:cond delay="676"/>
                                          </p:stCondLst>
                                        </p:cTn>
                                        <p:tgtEl>
                                          <p:spTgt spid="3">
                                            <p:txEl>
                                              <p:pRg st="2" end="2"/>
                                            </p:txEl>
                                          </p:spTgt>
                                        </p:tgtEl>
                                      </p:cBhvr>
                                      <p:to x="100000" y="100000"/>
                                    </p:animScale>
                                    <p:animScale>
                                      <p:cBhvr>
                                        <p:cTn id="28" dur="26">
                                          <p:stCondLst>
                                            <p:cond delay="1312"/>
                                          </p:stCondLst>
                                        </p:cTn>
                                        <p:tgtEl>
                                          <p:spTgt spid="3">
                                            <p:txEl>
                                              <p:pRg st="2" end="2"/>
                                            </p:txEl>
                                          </p:spTgt>
                                        </p:tgtEl>
                                      </p:cBhvr>
                                      <p:to x="100000" y="80000"/>
                                    </p:animScale>
                                    <p:animScale>
                                      <p:cBhvr>
                                        <p:cTn id="29" dur="166" decel="50000">
                                          <p:stCondLst>
                                            <p:cond delay="1338"/>
                                          </p:stCondLst>
                                        </p:cTn>
                                        <p:tgtEl>
                                          <p:spTgt spid="3">
                                            <p:txEl>
                                              <p:pRg st="2" end="2"/>
                                            </p:txEl>
                                          </p:spTgt>
                                        </p:tgtEl>
                                      </p:cBhvr>
                                      <p:to x="100000" y="100000"/>
                                    </p:animScale>
                                    <p:animScale>
                                      <p:cBhvr>
                                        <p:cTn id="30" dur="26">
                                          <p:stCondLst>
                                            <p:cond delay="1642"/>
                                          </p:stCondLst>
                                        </p:cTn>
                                        <p:tgtEl>
                                          <p:spTgt spid="3">
                                            <p:txEl>
                                              <p:pRg st="2" end="2"/>
                                            </p:txEl>
                                          </p:spTgt>
                                        </p:tgtEl>
                                      </p:cBhvr>
                                      <p:to x="100000" y="90000"/>
                                    </p:animScale>
                                    <p:animScale>
                                      <p:cBhvr>
                                        <p:cTn id="31" dur="166" decel="50000">
                                          <p:stCondLst>
                                            <p:cond delay="1668"/>
                                          </p:stCondLst>
                                        </p:cTn>
                                        <p:tgtEl>
                                          <p:spTgt spid="3">
                                            <p:txEl>
                                              <p:pRg st="2" end="2"/>
                                            </p:txEl>
                                          </p:spTgt>
                                        </p:tgtEl>
                                      </p:cBhvr>
                                      <p:to x="100000" y="100000"/>
                                    </p:animScale>
                                    <p:animScale>
                                      <p:cBhvr>
                                        <p:cTn id="32" dur="26">
                                          <p:stCondLst>
                                            <p:cond delay="1808"/>
                                          </p:stCondLst>
                                        </p:cTn>
                                        <p:tgtEl>
                                          <p:spTgt spid="3">
                                            <p:txEl>
                                              <p:pRg st="2" end="2"/>
                                            </p:txEl>
                                          </p:spTgt>
                                        </p:tgtEl>
                                      </p:cBhvr>
                                      <p:to x="100000" y="95000"/>
                                    </p:animScale>
                                    <p:animScale>
                                      <p:cBhvr>
                                        <p:cTn id="33" dur="166" decel="50000">
                                          <p:stCondLst>
                                            <p:cond delay="1834"/>
                                          </p:stCondLst>
                                        </p:cTn>
                                        <p:tgtEl>
                                          <p:spTgt spid="3">
                                            <p:txEl>
                                              <p:pRg st="2" end="2"/>
                                            </p:txEl>
                                          </p:spTgt>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44" dur="5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Serbest mülakat</a:t>
            </a:r>
          </a:p>
        </p:txBody>
      </p:sp>
      <p:sp>
        <p:nvSpPr>
          <p:cNvPr id="3" name="İçerik Yer Tutucusu 2"/>
          <p:cNvSpPr>
            <a:spLocks noGrp="1"/>
          </p:cNvSpPr>
          <p:nvPr>
            <p:ph idx="1"/>
          </p:nvPr>
        </p:nvSpPr>
        <p:spPr/>
        <p:txBody>
          <a:bodyPr>
            <a:normAutofit fontScale="92500" lnSpcReduction="10000"/>
          </a:bodyPr>
          <a:lstStyle/>
          <a:p>
            <a:r>
              <a:rPr lang="tr-TR" dirty="0"/>
              <a:t>Bu tür görüşmelerde görüşmecinin adaya soracağı sorular sınırlandırılmamıştır. </a:t>
            </a:r>
            <a:r>
              <a:rPr lang="tr-TR" dirty="0" err="1"/>
              <a:t>Görülmeci</a:t>
            </a:r>
            <a:r>
              <a:rPr lang="tr-TR" dirty="0"/>
              <a:t> ihtiyaca göre uygun gördüğü soruları yöneltir. Bu tür mülâkatların adayların eşit değerlendirilmemesi veya sınırlı şekilde (bazı konulara odaklanarak) değerlendirilmesi gibi dezavantajları vardır. Adayın görüşmeciyi bazı açılardan olumlu yönde etkilemesi ve bu durumun tüm görüşmeye yansımasına "</a:t>
            </a:r>
            <a:r>
              <a:rPr lang="tr-TR" dirty="0">
                <a:hlinkClick r:id="rId2" tooltip="Hâle"/>
              </a:rPr>
              <a:t>hâle</a:t>
            </a:r>
            <a:r>
              <a:rPr lang="tr-TR" dirty="0"/>
              <a:t> etkisi" denir. "İzlenim yönetimi" kavramından haberdar olan bir aday, görüşmeciye iltifatlar ederek veya kendisinin olumlu özelliklerine odaklanılmasını sağlayarak "hâle etkisi" yaratabilir.</a:t>
            </a:r>
          </a:p>
        </p:txBody>
      </p:sp>
    </p:spTree>
    <p:extLst>
      <p:ext uri="{BB962C8B-B14F-4D97-AF65-F5344CB8AC3E}">
        <p14:creationId xmlns="" xmlns:p14="http://schemas.microsoft.com/office/powerpoint/2010/main" val="377055033"/>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Yapılandırılmış mülâkat</a:t>
            </a:r>
          </a:p>
        </p:txBody>
      </p:sp>
      <p:sp>
        <p:nvSpPr>
          <p:cNvPr id="3" name="İçerik Yer Tutucusu 2"/>
          <p:cNvSpPr>
            <a:spLocks noGrp="1"/>
          </p:cNvSpPr>
          <p:nvPr>
            <p:ph idx="1"/>
          </p:nvPr>
        </p:nvSpPr>
        <p:spPr/>
        <p:txBody>
          <a:bodyPr/>
          <a:lstStyle/>
          <a:p>
            <a:endParaRPr lang="tr-TR" dirty="0"/>
          </a:p>
          <a:p>
            <a:r>
              <a:rPr lang="tr-TR" dirty="0"/>
              <a:t>Bu tür görüşmelerde görüşmeci adaya belirli bir metne bağlı kalarak sorular sorar ve aldığı yanıtları bir forma kaydeder. Bu tür görüşmeler adayların daha objektif değerlendirilmesine ve "hale </a:t>
            </a:r>
            <a:r>
              <a:rPr lang="tr-TR" dirty="0" err="1"/>
              <a:t>etkisi"nin</a:t>
            </a:r>
            <a:r>
              <a:rPr lang="tr-TR" dirty="0"/>
              <a:t> giderilmesine yardımcı olur.</a:t>
            </a:r>
          </a:p>
          <a:p>
            <a:endParaRPr lang="tr-TR" dirty="0"/>
          </a:p>
        </p:txBody>
      </p:sp>
    </p:spTree>
    <p:extLst>
      <p:ext uri="{BB962C8B-B14F-4D97-AF65-F5344CB8AC3E}">
        <p14:creationId xmlns="" xmlns:p14="http://schemas.microsoft.com/office/powerpoint/2010/main" val="306831777"/>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Durumsal mülâkat</a:t>
            </a:r>
            <a:br>
              <a:rPr lang="tr-TR" dirty="0"/>
            </a:br>
            <a:endParaRPr lang="tr-TR" dirty="0"/>
          </a:p>
        </p:txBody>
      </p:sp>
      <p:sp>
        <p:nvSpPr>
          <p:cNvPr id="3" name="İçerik Yer Tutucusu 2"/>
          <p:cNvSpPr>
            <a:spLocks noGrp="1"/>
          </p:cNvSpPr>
          <p:nvPr>
            <p:ph idx="1"/>
          </p:nvPr>
        </p:nvSpPr>
        <p:spPr/>
        <p:txBody>
          <a:bodyPr/>
          <a:lstStyle/>
          <a:p>
            <a:r>
              <a:rPr lang="tr-TR" dirty="0"/>
              <a:t>Durumsal mülâkatlarda adayın belirli şartlarda ne tür davranışlar sergileyeceği tespit edilmeye çalışılır ve sadece bu duruma uygun sorular sorulur. Örneğin bir senaryo belirlenir ve adayın bu senaryoda izlediği yola bakılarak bu göreve uygun olup olmadığı tespit edilmeye çalışılır.</a:t>
            </a:r>
          </a:p>
        </p:txBody>
      </p:sp>
    </p:spTree>
    <p:extLst>
      <p:ext uri="{BB962C8B-B14F-4D97-AF65-F5344CB8AC3E}">
        <p14:creationId xmlns="" xmlns:p14="http://schemas.microsoft.com/office/powerpoint/2010/main" val="199315886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Kaynakça</a:t>
            </a:r>
            <a:br>
              <a:rPr lang="tr-TR" dirty="0"/>
            </a:br>
            <a:endParaRPr lang="tr-TR" dirty="0"/>
          </a:p>
        </p:txBody>
      </p:sp>
      <p:sp>
        <p:nvSpPr>
          <p:cNvPr id="3" name="İçerik Yer Tutucusu 2"/>
          <p:cNvSpPr>
            <a:spLocks noGrp="1"/>
          </p:cNvSpPr>
          <p:nvPr>
            <p:ph idx="1"/>
          </p:nvPr>
        </p:nvSpPr>
        <p:spPr/>
        <p:txBody>
          <a:bodyPr/>
          <a:lstStyle/>
          <a:p>
            <a:r>
              <a:rPr lang="tr-TR" dirty="0" err="1"/>
              <a:t>Prof.Dr</a:t>
            </a:r>
            <a:r>
              <a:rPr lang="tr-TR" dirty="0"/>
              <a:t>. Ramazan Geylan. İnsan Kaynakları Yönetimi. Anadolu Üniversitesi Yayınları</a:t>
            </a:r>
          </a:p>
          <a:p>
            <a:r>
              <a:rPr lang="tr-TR" dirty="0" err="1"/>
              <a:t>Wikipedia</a:t>
            </a:r>
            <a:endParaRPr lang="tr-TR" dirty="0"/>
          </a:p>
        </p:txBody>
      </p:sp>
    </p:spTree>
    <p:extLst>
      <p:ext uri="{BB962C8B-B14F-4D97-AF65-F5344CB8AC3E}">
        <p14:creationId xmlns="" xmlns:p14="http://schemas.microsoft.com/office/powerpoint/2010/main" val="2139867547"/>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path" presetSubtype="0" accel="50000" decel="50000" fill="hold" grpId="0" nodeType="clickEffect">
                                  <p:stCondLst>
                                    <p:cond delay="0"/>
                                  </p:stCondLst>
                                  <p:childTnLst>
                                    <p:animMotion origin="layout" path="M 0 0 L 0.067 0.04 C 0.081 0.049 0.102 0.054 0.124 0.054 C 0.149 0.054 0.169 0.049 0.183 0.04 L 0.25 0 E" pathEditMode="relative" ptsTypes="">
                                      <p:cBhvr>
                                        <p:cTn id="18" dur="2000" fill="hold"/>
                                        <p:tgtEl>
                                          <p:spTgt spid="3">
                                            <p:txEl>
                                              <p:pRg st="0" end="0"/>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barn(inVertical)">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973668"/>
            <a:ext cx="9088976" cy="706964"/>
          </a:xfrm>
        </p:spPr>
        <p:txBody>
          <a:bodyPr>
            <a:normAutofit fontScale="90000"/>
          </a:bodyPr>
          <a:lstStyle/>
          <a:p>
            <a:r>
              <a:rPr lang="tr-TR" dirty="0"/>
              <a:t>İş görüşmelerinde nelere dikkat edilmeli</a:t>
            </a:r>
          </a:p>
        </p:txBody>
      </p:sp>
      <p:sp>
        <p:nvSpPr>
          <p:cNvPr id="3" name="İçerik Yer Tutucusu 2"/>
          <p:cNvSpPr>
            <a:spLocks noGrp="1"/>
          </p:cNvSpPr>
          <p:nvPr>
            <p:ph idx="1"/>
          </p:nvPr>
        </p:nvSpPr>
        <p:spPr/>
        <p:txBody>
          <a:bodyPr>
            <a:normAutofit fontScale="92500" lnSpcReduction="20000"/>
          </a:bodyPr>
          <a:lstStyle/>
          <a:p>
            <a:r>
              <a:rPr lang="tr-TR" dirty="0"/>
              <a:t>Bu Allah’ın belası konuda internette </a:t>
            </a:r>
            <a:r>
              <a:rPr lang="tr-TR" smtClean="0"/>
              <a:t>birşey</a:t>
            </a:r>
            <a:r>
              <a:rPr lang="tr-TR" dirty="0" smtClean="0"/>
              <a:t> </a:t>
            </a:r>
            <a:r>
              <a:rPr lang="tr-TR" dirty="0"/>
              <a:t>bulmak neredeyse imkansız ya.</a:t>
            </a:r>
          </a:p>
          <a:p>
            <a:pPr marL="0" indent="0">
              <a:buNone/>
            </a:pPr>
            <a:r>
              <a:rPr lang="tr-TR" dirty="0"/>
              <a:t>Ölçülü olun, pısırık olmayın. Kendinize güvenin. </a:t>
            </a:r>
          </a:p>
          <a:p>
            <a:r>
              <a:rPr lang="tr-TR" dirty="0"/>
              <a:t>Bildiklerinizi söyleyin fakat, her bildiğinizi söylemeye çalışmayın.</a:t>
            </a:r>
          </a:p>
          <a:p>
            <a:r>
              <a:rPr lang="tr-TR" dirty="0"/>
              <a:t>Sorulara odaklanın, iyi dinleyin, samimi ve doğru yanıtlar verin.</a:t>
            </a:r>
          </a:p>
          <a:p>
            <a:r>
              <a:rPr lang="tr-TR" dirty="0"/>
              <a:t>Somurtmayın, gereksiz gülmeyin. Ukalalık etmeyin. </a:t>
            </a:r>
          </a:p>
          <a:p>
            <a:r>
              <a:rPr lang="tr-TR" dirty="0"/>
              <a:t>İletişim konusunda açık olun ama cep telefonunuz kapalı olsun.</a:t>
            </a:r>
          </a:p>
          <a:p>
            <a:r>
              <a:rPr lang="tr-TR" dirty="0"/>
              <a:t>Gerekirse erken gidin, bekleyin ama sakın geç kalmayın.</a:t>
            </a:r>
          </a:p>
        </p:txBody>
      </p:sp>
    </p:spTree>
    <p:extLst>
      <p:ext uri="{BB962C8B-B14F-4D97-AF65-F5344CB8AC3E}">
        <p14:creationId xmlns="" xmlns:p14="http://schemas.microsoft.com/office/powerpoint/2010/main" val="24202866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80">
                                          <p:stCondLst>
                                            <p:cond delay="0"/>
                                          </p:stCondLst>
                                        </p:cTn>
                                        <p:tgtEl>
                                          <p:spTgt spid="3">
                                            <p:txEl>
                                              <p:pRg st="3" end="3"/>
                                            </p:txEl>
                                          </p:spTgt>
                                        </p:tgtEl>
                                      </p:cBhvr>
                                    </p:animEffect>
                                    <p:anim calcmode="lin" valueType="num">
                                      <p:cBhvr>
                                        <p:cTn id="2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3" end="3"/>
                                            </p:txEl>
                                          </p:spTgt>
                                        </p:tgtEl>
                                      </p:cBhvr>
                                      <p:to x="100000" y="60000"/>
                                    </p:animScale>
                                    <p:animScale>
                                      <p:cBhvr>
                                        <p:cTn id="30" dur="166" decel="50000">
                                          <p:stCondLst>
                                            <p:cond delay="676"/>
                                          </p:stCondLst>
                                        </p:cTn>
                                        <p:tgtEl>
                                          <p:spTgt spid="3">
                                            <p:txEl>
                                              <p:pRg st="3" end="3"/>
                                            </p:txEl>
                                          </p:spTgt>
                                        </p:tgtEl>
                                      </p:cBhvr>
                                      <p:to x="100000" y="100000"/>
                                    </p:animScale>
                                    <p:animScale>
                                      <p:cBhvr>
                                        <p:cTn id="31" dur="26">
                                          <p:stCondLst>
                                            <p:cond delay="1312"/>
                                          </p:stCondLst>
                                        </p:cTn>
                                        <p:tgtEl>
                                          <p:spTgt spid="3">
                                            <p:txEl>
                                              <p:pRg st="3" end="3"/>
                                            </p:txEl>
                                          </p:spTgt>
                                        </p:tgtEl>
                                      </p:cBhvr>
                                      <p:to x="100000" y="80000"/>
                                    </p:animScale>
                                    <p:animScale>
                                      <p:cBhvr>
                                        <p:cTn id="32" dur="166" decel="50000">
                                          <p:stCondLst>
                                            <p:cond delay="1338"/>
                                          </p:stCondLst>
                                        </p:cTn>
                                        <p:tgtEl>
                                          <p:spTgt spid="3">
                                            <p:txEl>
                                              <p:pRg st="3" end="3"/>
                                            </p:txEl>
                                          </p:spTgt>
                                        </p:tgtEl>
                                      </p:cBhvr>
                                      <p:to x="100000" y="100000"/>
                                    </p:animScale>
                                    <p:animScale>
                                      <p:cBhvr>
                                        <p:cTn id="33" dur="26">
                                          <p:stCondLst>
                                            <p:cond delay="1642"/>
                                          </p:stCondLst>
                                        </p:cTn>
                                        <p:tgtEl>
                                          <p:spTgt spid="3">
                                            <p:txEl>
                                              <p:pRg st="3" end="3"/>
                                            </p:txEl>
                                          </p:spTgt>
                                        </p:tgtEl>
                                      </p:cBhvr>
                                      <p:to x="100000" y="90000"/>
                                    </p:animScale>
                                    <p:animScale>
                                      <p:cBhvr>
                                        <p:cTn id="34" dur="166" decel="50000">
                                          <p:stCondLst>
                                            <p:cond delay="1668"/>
                                          </p:stCondLst>
                                        </p:cTn>
                                        <p:tgtEl>
                                          <p:spTgt spid="3">
                                            <p:txEl>
                                              <p:pRg st="3" end="3"/>
                                            </p:txEl>
                                          </p:spTgt>
                                        </p:tgtEl>
                                      </p:cBhvr>
                                      <p:to x="100000" y="100000"/>
                                    </p:animScale>
                                    <p:animScale>
                                      <p:cBhvr>
                                        <p:cTn id="35" dur="26">
                                          <p:stCondLst>
                                            <p:cond delay="1808"/>
                                          </p:stCondLst>
                                        </p:cTn>
                                        <p:tgtEl>
                                          <p:spTgt spid="3">
                                            <p:txEl>
                                              <p:pRg st="3" end="3"/>
                                            </p:txEl>
                                          </p:spTgt>
                                        </p:tgtEl>
                                      </p:cBhvr>
                                      <p:to x="100000" y="95000"/>
                                    </p:animScale>
                                    <p:animScale>
                                      <p:cBhvr>
                                        <p:cTn id="36" dur="166" decel="50000">
                                          <p:stCondLst>
                                            <p:cond delay="1834"/>
                                          </p:stCondLst>
                                        </p:cTn>
                                        <p:tgtEl>
                                          <p:spTgt spid="3">
                                            <p:txEl>
                                              <p:pRg st="3" end="3"/>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additive="base">
                                        <p:cTn id="48"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7"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Ücret, sigorta, çalışma saatleri vb. konularda ilk görüşmede soru sormayın.</a:t>
            </a:r>
          </a:p>
          <a:p>
            <a:r>
              <a:rPr lang="tr-TR" dirty="0"/>
              <a:t>Soyut konuşmayın, somut yanıtlar verin. </a:t>
            </a:r>
          </a:p>
          <a:p>
            <a:r>
              <a:rPr lang="tr-TR" dirty="0"/>
              <a:t>Karşınızdakine saygı gösterin, saygı bekleyin. </a:t>
            </a:r>
          </a:p>
          <a:p>
            <a:r>
              <a:rPr lang="tr-TR" dirty="0"/>
              <a:t>Asla yanlış bilgi vermeyin.</a:t>
            </a:r>
          </a:p>
          <a:p>
            <a:r>
              <a:rPr lang="tr-TR" dirty="0"/>
              <a:t>Görüşmeye yalnız gidin, yanınıza dışarda beklemek için bile olsa kimseyi almayın. </a:t>
            </a:r>
          </a:p>
          <a:p>
            <a:r>
              <a:rPr lang="tr-TR" dirty="0"/>
              <a:t>Çok açık ve yine içten bir şekilde, görüşmenin sonunda sonuçtan hangi aralıkta ve ne şekilde haberdar edileceğinizi sorabilirsiniz. Ama tavrınız soruşturmacı ve güvensiz olmamalı.</a:t>
            </a:r>
          </a:p>
        </p:txBody>
      </p:sp>
    </p:spTree>
    <p:extLst>
      <p:ext uri="{BB962C8B-B14F-4D97-AF65-F5344CB8AC3E}">
        <p14:creationId xmlns="" xmlns:p14="http://schemas.microsoft.com/office/powerpoint/2010/main" val="2207202353"/>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anim calcmode="lin" valueType="num">
                                      <p:cBhvr>
                                        <p:cTn id="19"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0"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mph" presetSubtype="0" fill="hold" nodeType="clickEffect">
                                  <p:stCondLst>
                                    <p:cond delay="0"/>
                                  </p:stCondLst>
                                  <p:childTnLst>
                                    <p:animClr clrSpc="hsl" dir="cw">
                                      <p:cBhvr override="childStyle">
                                        <p:cTn id="24" dur="500" fill="hold"/>
                                        <p:tgtEl>
                                          <p:spTgt spid="3">
                                            <p:txEl>
                                              <p:pRg st="2" end="2"/>
                                            </p:txEl>
                                          </p:spTgt>
                                        </p:tgtEl>
                                        <p:attrNameLst>
                                          <p:attrName>style.color</p:attrName>
                                        </p:attrNameLst>
                                      </p:cBhvr>
                                      <p:by>
                                        <p:hsl h="7200000" s="0" l="0"/>
                                      </p:by>
                                    </p:animClr>
                                    <p:animClr clrSpc="hsl" dir="cw">
                                      <p:cBhvr>
                                        <p:cTn id="25" dur="500" fill="hold"/>
                                        <p:tgtEl>
                                          <p:spTgt spid="3">
                                            <p:txEl>
                                              <p:pRg st="2" end="2"/>
                                            </p:txEl>
                                          </p:spTgt>
                                        </p:tgtEl>
                                        <p:attrNameLst>
                                          <p:attrName>fillcolor</p:attrName>
                                        </p:attrNameLst>
                                      </p:cBhvr>
                                      <p:by>
                                        <p:hsl h="7200000" s="0" l="0"/>
                                      </p:by>
                                    </p:animClr>
                                    <p:animClr clrSpc="hsl" dir="cw">
                                      <p:cBhvr>
                                        <p:cTn id="26" dur="500" fill="hold"/>
                                        <p:tgtEl>
                                          <p:spTgt spid="3">
                                            <p:txEl>
                                              <p:pRg st="2" end="2"/>
                                            </p:txEl>
                                          </p:spTgt>
                                        </p:tgtEl>
                                        <p:attrNameLst>
                                          <p:attrName>stroke.color</p:attrName>
                                        </p:attrNameLst>
                                      </p:cBhvr>
                                      <p:by>
                                        <p:hsl h="7200000" s="0" l="0"/>
                                      </p:by>
                                    </p:animClr>
                                    <p:set>
                                      <p:cBhvr>
                                        <p:cTn id="27" dur="500" fill="hold"/>
                                        <p:tgtEl>
                                          <p:spTgt spid="3">
                                            <p:txEl>
                                              <p:pRg st="2" end="2"/>
                                            </p:txEl>
                                          </p:spTgt>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wheel(1)">
                                      <p:cBhvr>
                                        <p:cTn id="40" dur="2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wipe(down)">
                                      <p:cBhvr>
                                        <p:cTn id="45" dur="580">
                                          <p:stCondLst>
                                            <p:cond delay="0"/>
                                          </p:stCondLst>
                                        </p:cTn>
                                        <p:tgtEl>
                                          <p:spTgt spid="3">
                                            <p:txEl>
                                              <p:pRg st="5" end="5"/>
                                            </p:txEl>
                                          </p:spTgt>
                                        </p:tgtEl>
                                      </p:cBhvr>
                                    </p:animEffect>
                                    <p:anim calcmode="lin" valueType="num">
                                      <p:cBhvr>
                                        <p:cTn id="46"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5" end="5"/>
                                            </p:txEl>
                                          </p:spTgt>
                                        </p:tgtEl>
                                      </p:cBhvr>
                                      <p:to x="100000" y="60000"/>
                                    </p:animScale>
                                    <p:animScale>
                                      <p:cBhvr>
                                        <p:cTn id="52" dur="166" decel="50000">
                                          <p:stCondLst>
                                            <p:cond delay="676"/>
                                          </p:stCondLst>
                                        </p:cTn>
                                        <p:tgtEl>
                                          <p:spTgt spid="3">
                                            <p:txEl>
                                              <p:pRg st="5" end="5"/>
                                            </p:txEl>
                                          </p:spTgt>
                                        </p:tgtEl>
                                      </p:cBhvr>
                                      <p:to x="100000" y="100000"/>
                                    </p:animScale>
                                    <p:animScale>
                                      <p:cBhvr>
                                        <p:cTn id="53" dur="26">
                                          <p:stCondLst>
                                            <p:cond delay="1312"/>
                                          </p:stCondLst>
                                        </p:cTn>
                                        <p:tgtEl>
                                          <p:spTgt spid="3">
                                            <p:txEl>
                                              <p:pRg st="5" end="5"/>
                                            </p:txEl>
                                          </p:spTgt>
                                        </p:tgtEl>
                                      </p:cBhvr>
                                      <p:to x="100000" y="80000"/>
                                    </p:animScale>
                                    <p:animScale>
                                      <p:cBhvr>
                                        <p:cTn id="54" dur="166" decel="50000">
                                          <p:stCondLst>
                                            <p:cond delay="1338"/>
                                          </p:stCondLst>
                                        </p:cTn>
                                        <p:tgtEl>
                                          <p:spTgt spid="3">
                                            <p:txEl>
                                              <p:pRg st="5" end="5"/>
                                            </p:txEl>
                                          </p:spTgt>
                                        </p:tgtEl>
                                      </p:cBhvr>
                                      <p:to x="100000" y="100000"/>
                                    </p:animScale>
                                    <p:animScale>
                                      <p:cBhvr>
                                        <p:cTn id="55" dur="26">
                                          <p:stCondLst>
                                            <p:cond delay="1642"/>
                                          </p:stCondLst>
                                        </p:cTn>
                                        <p:tgtEl>
                                          <p:spTgt spid="3">
                                            <p:txEl>
                                              <p:pRg st="5" end="5"/>
                                            </p:txEl>
                                          </p:spTgt>
                                        </p:tgtEl>
                                      </p:cBhvr>
                                      <p:to x="100000" y="90000"/>
                                    </p:animScale>
                                    <p:animScale>
                                      <p:cBhvr>
                                        <p:cTn id="56" dur="166" decel="50000">
                                          <p:stCondLst>
                                            <p:cond delay="1668"/>
                                          </p:stCondLst>
                                        </p:cTn>
                                        <p:tgtEl>
                                          <p:spTgt spid="3">
                                            <p:txEl>
                                              <p:pRg st="5" end="5"/>
                                            </p:txEl>
                                          </p:spTgt>
                                        </p:tgtEl>
                                      </p:cBhvr>
                                      <p:to x="100000" y="100000"/>
                                    </p:animScale>
                                    <p:animScale>
                                      <p:cBhvr>
                                        <p:cTn id="57" dur="26">
                                          <p:stCondLst>
                                            <p:cond delay="1808"/>
                                          </p:stCondLst>
                                        </p:cTn>
                                        <p:tgtEl>
                                          <p:spTgt spid="3">
                                            <p:txEl>
                                              <p:pRg st="5" end="5"/>
                                            </p:txEl>
                                          </p:spTgt>
                                        </p:tgtEl>
                                      </p:cBhvr>
                                      <p:to x="100000" y="95000"/>
                                    </p:animScale>
                                    <p:animScale>
                                      <p:cBhvr>
                                        <p:cTn id="58"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834791" y="2967335"/>
            <a:ext cx="10522432" cy="1754326"/>
          </a:xfrm>
          <a:prstGeom prst="rect">
            <a:avLst/>
          </a:prstGeom>
          <a:noFill/>
        </p:spPr>
        <p:txBody>
          <a:bodyPr wrap="none" lIns="91440" tIns="45720" rIns="91440" bIns="45720">
            <a:spAutoFit/>
          </a:bodyPr>
          <a:lstStyle/>
          <a:p>
            <a:pPr algn="ctr"/>
            <a:r>
              <a:rPr lang="tr-TR"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DİNLEDİĞİNİZ İÇİN TEŞEKKÜRLER</a:t>
            </a:r>
          </a:p>
          <a:p>
            <a:pPr algn="ctr"/>
            <a:r>
              <a:rPr lang="tr-T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sym typeface="Wingdings" panose="05000000000000000000" pitchFamily="2" charset="2"/>
              </a:rPr>
              <a:t></a:t>
            </a:r>
            <a:endParaRPr lang="tr-T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 xmlns:p14="http://schemas.microsoft.com/office/powerpoint/2010/main" val="2476089596"/>
      </p:ext>
    </p:extLst>
  </p:cSld>
  <p:clrMapOvr>
    <a:masterClrMapping/>
  </p:clrMapOvr>
  <p:transition spd="slow">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44</TotalTime>
  <Words>317</Words>
  <Application>Microsoft Office PowerPoint</Application>
  <PresentationFormat>Özel</PresentationFormat>
  <Paragraphs>38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Canlı</vt:lpstr>
      <vt:lpstr>İş görüşmelerinde nelere dikkat edilmeli?</vt:lpstr>
      <vt:lpstr>Bir kere iş görüşmesi nedir?</vt:lpstr>
      <vt:lpstr>Serbest mülakat</vt:lpstr>
      <vt:lpstr>Yapılandırılmış mülâkat</vt:lpstr>
      <vt:lpstr>Durumsal mülâkat </vt:lpstr>
      <vt:lpstr>Kaynakça </vt:lpstr>
      <vt:lpstr>İş görüşmelerinde nelere dikkat edilmeli</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görüşmelerinde nelere dikkat edilmeli?</dc:title>
  <dc:creator>Eren Eraslan</dc:creator>
  <cp:lastModifiedBy>HP</cp:lastModifiedBy>
  <cp:revision>8</cp:revision>
  <dcterms:created xsi:type="dcterms:W3CDTF">2017-05-03T21:44:02Z</dcterms:created>
  <dcterms:modified xsi:type="dcterms:W3CDTF">2018-01-17T13:01:17Z</dcterms:modified>
</cp:coreProperties>
</file>